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56" r:id="rId2"/>
    <p:sldId id="257" r:id="rId3"/>
    <p:sldId id="260" r:id="rId4"/>
    <p:sldId id="269" r:id="rId5"/>
    <p:sldId id="270" r:id="rId6"/>
    <p:sldId id="275" r:id="rId7"/>
    <p:sldId id="280" r:id="rId8"/>
    <p:sldId id="278" r:id="rId9"/>
    <p:sldId id="276" r:id="rId10"/>
    <p:sldId id="279" r:id="rId11"/>
    <p:sldId id="271" r:id="rId12"/>
    <p:sldId id="277" r:id="rId13"/>
    <p:sldId id="258" r:id="rId14"/>
    <p:sldId id="261" r:id="rId15"/>
    <p:sldId id="272" r:id="rId16"/>
    <p:sldId id="274" r:id="rId17"/>
    <p:sldId id="273" r:id="rId18"/>
    <p:sldId id="263" r:id="rId19"/>
    <p:sldId id="264" r:id="rId20"/>
    <p:sldId id="28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576"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2BD8DC-92DB-4AB8-8A8B-986EFA79C023}" type="datetimeFigureOut">
              <a:rPr lang="en-US" smtClean="0"/>
              <a:pPr/>
              <a:t>1/18/2014</a:t>
            </a:fld>
            <a:endParaRPr lang="en-US"/>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AC7AAB8-3611-4BB7-A3C7-C9210CB317C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en-US" dirty="0"/>
          </a:p>
        </p:txBody>
      </p:sp>
      <p:sp>
        <p:nvSpPr>
          <p:cNvPr id="4" name="מציין מיקום של מספר שקופית 3"/>
          <p:cNvSpPr>
            <a:spLocks noGrp="1"/>
          </p:cNvSpPr>
          <p:nvPr>
            <p:ph type="sldNum" sz="quarter" idx="10"/>
          </p:nvPr>
        </p:nvSpPr>
        <p:spPr/>
        <p:txBody>
          <a:bodyPr/>
          <a:lstStyle/>
          <a:p>
            <a:fld id="{1AC7AAB8-3611-4BB7-A3C7-C9210CB317CA}"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09E071C0-8B59-4D42-8CB0-C82C0AAA736E}" type="datetimeFigureOut">
              <a:rPr lang="en-US" smtClean="0"/>
              <a:pPr/>
              <a:t>1/18/2014</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983EED-C806-4C3E-B600-44F77AE6952E}"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09E071C0-8B59-4D42-8CB0-C82C0AAA736E}" type="datetimeFigureOut">
              <a:rPr lang="en-US" smtClean="0"/>
              <a:pPr/>
              <a:t>1/18/2014</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983EED-C806-4C3E-B600-44F77AE6952E}"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09E071C0-8B59-4D42-8CB0-C82C0AAA736E}" type="datetimeFigureOut">
              <a:rPr lang="en-US" smtClean="0"/>
              <a:pPr/>
              <a:t>1/18/2014</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983EED-C806-4C3E-B600-44F77AE6952E}"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09E071C0-8B59-4D42-8CB0-C82C0AAA736E}" type="datetimeFigureOut">
              <a:rPr lang="en-US" smtClean="0"/>
              <a:pPr/>
              <a:t>1/18/2014</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983EED-C806-4C3E-B600-44F77AE6952E}"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l">
              <a:defRPr sz="4000" b="1" cap="all"/>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09E071C0-8B59-4D42-8CB0-C82C0AAA736E}" type="datetimeFigureOut">
              <a:rPr lang="en-US" smtClean="0"/>
              <a:pPr/>
              <a:t>1/18/2014</a:t>
            </a:fld>
            <a:endParaRPr lang="en-US"/>
          </a:p>
        </p:txBody>
      </p:sp>
      <p:sp>
        <p:nvSpPr>
          <p:cNvPr id="5" name="מציין מיקום של כותרת תחתונה 4"/>
          <p:cNvSpPr>
            <a:spLocks noGrp="1"/>
          </p:cNvSpPr>
          <p:nvPr>
            <p:ph type="ftr" sz="quarter" idx="11"/>
          </p:nvPr>
        </p:nvSpPr>
        <p:spPr/>
        <p:txBody>
          <a:bodyPr/>
          <a:lstStyle/>
          <a:p>
            <a:endParaRPr lang="en-US"/>
          </a:p>
        </p:txBody>
      </p:sp>
      <p:sp>
        <p:nvSpPr>
          <p:cNvPr id="6" name="מציין מיקום של מספר שקופית 5"/>
          <p:cNvSpPr>
            <a:spLocks noGrp="1"/>
          </p:cNvSpPr>
          <p:nvPr>
            <p:ph type="sldNum" sz="quarter" idx="12"/>
          </p:nvPr>
        </p:nvSpPr>
        <p:spPr/>
        <p:txBody>
          <a:bodyPr/>
          <a:lstStyle/>
          <a:p>
            <a:fld id="{09983EED-C806-4C3E-B600-44F77AE6952E}"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09E071C0-8B59-4D42-8CB0-C82C0AAA736E}" type="datetimeFigureOut">
              <a:rPr lang="en-US" smtClean="0"/>
              <a:pPr/>
              <a:t>1/18/2014</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09983EED-C806-4C3E-B600-44F77AE6952E}"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09E071C0-8B59-4D42-8CB0-C82C0AAA736E}" type="datetimeFigureOut">
              <a:rPr lang="en-US" smtClean="0"/>
              <a:pPr/>
              <a:t>1/18/2014</a:t>
            </a:fld>
            <a:endParaRPr lang="en-US"/>
          </a:p>
        </p:txBody>
      </p:sp>
      <p:sp>
        <p:nvSpPr>
          <p:cNvPr id="8" name="מציין מיקום של כותרת תחתונה 7"/>
          <p:cNvSpPr>
            <a:spLocks noGrp="1"/>
          </p:cNvSpPr>
          <p:nvPr>
            <p:ph type="ftr" sz="quarter" idx="11"/>
          </p:nvPr>
        </p:nvSpPr>
        <p:spPr/>
        <p:txBody>
          <a:bodyPr/>
          <a:lstStyle/>
          <a:p>
            <a:endParaRPr lang="en-US"/>
          </a:p>
        </p:txBody>
      </p:sp>
      <p:sp>
        <p:nvSpPr>
          <p:cNvPr id="9" name="מציין מיקום של מספר שקופית 8"/>
          <p:cNvSpPr>
            <a:spLocks noGrp="1"/>
          </p:cNvSpPr>
          <p:nvPr>
            <p:ph type="sldNum" sz="quarter" idx="12"/>
          </p:nvPr>
        </p:nvSpPr>
        <p:spPr/>
        <p:txBody>
          <a:bodyPr/>
          <a:lstStyle/>
          <a:p>
            <a:fld id="{09983EED-C806-4C3E-B600-44F77AE6952E}"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09E071C0-8B59-4D42-8CB0-C82C0AAA736E}" type="datetimeFigureOut">
              <a:rPr lang="en-US" smtClean="0"/>
              <a:pPr/>
              <a:t>1/18/2014</a:t>
            </a:fld>
            <a:endParaRPr lang="en-US"/>
          </a:p>
        </p:txBody>
      </p:sp>
      <p:sp>
        <p:nvSpPr>
          <p:cNvPr id="4" name="מציין מיקום של כותרת תחתונה 3"/>
          <p:cNvSpPr>
            <a:spLocks noGrp="1"/>
          </p:cNvSpPr>
          <p:nvPr>
            <p:ph type="ftr" sz="quarter" idx="11"/>
          </p:nvPr>
        </p:nvSpPr>
        <p:spPr/>
        <p:txBody>
          <a:bodyPr/>
          <a:lstStyle/>
          <a:p>
            <a:endParaRPr lang="en-US"/>
          </a:p>
        </p:txBody>
      </p:sp>
      <p:sp>
        <p:nvSpPr>
          <p:cNvPr id="5" name="מציין מיקום של מספר שקופית 4"/>
          <p:cNvSpPr>
            <a:spLocks noGrp="1"/>
          </p:cNvSpPr>
          <p:nvPr>
            <p:ph type="sldNum" sz="quarter" idx="12"/>
          </p:nvPr>
        </p:nvSpPr>
        <p:spPr/>
        <p:txBody>
          <a:bodyPr/>
          <a:lstStyle/>
          <a:p>
            <a:fld id="{09983EED-C806-4C3E-B600-44F77AE6952E}"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09E071C0-8B59-4D42-8CB0-C82C0AAA736E}" type="datetimeFigureOut">
              <a:rPr lang="en-US" smtClean="0"/>
              <a:pPr/>
              <a:t>1/18/2014</a:t>
            </a:fld>
            <a:endParaRPr lang="en-US"/>
          </a:p>
        </p:txBody>
      </p:sp>
      <p:sp>
        <p:nvSpPr>
          <p:cNvPr id="3" name="מציין מיקום של כותרת תחתונה 2"/>
          <p:cNvSpPr>
            <a:spLocks noGrp="1"/>
          </p:cNvSpPr>
          <p:nvPr>
            <p:ph type="ftr" sz="quarter" idx="11"/>
          </p:nvPr>
        </p:nvSpPr>
        <p:spPr/>
        <p:txBody>
          <a:bodyPr/>
          <a:lstStyle/>
          <a:p>
            <a:endParaRPr lang="en-US"/>
          </a:p>
        </p:txBody>
      </p:sp>
      <p:sp>
        <p:nvSpPr>
          <p:cNvPr id="4" name="מציין מיקום של מספר שקופית 3"/>
          <p:cNvSpPr>
            <a:spLocks noGrp="1"/>
          </p:cNvSpPr>
          <p:nvPr>
            <p:ph type="sldNum" sz="quarter" idx="12"/>
          </p:nvPr>
        </p:nvSpPr>
        <p:spPr/>
        <p:txBody>
          <a:bodyPr/>
          <a:lstStyle/>
          <a:p>
            <a:fld id="{09983EED-C806-4C3E-B600-44F77AE6952E}"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9E071C0-8B59-4D42-8CB0-C82C0AAA736E}" type="datetimeFigureOut">
              <a:rPr lang="en-US" smtClean="0"/>
              <a:pPr/>
              <a:t>1/18/2014</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09983EED-C806-4C3E-B600-44F77AE6952E}"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l">
              <a:defRPr sz="2000" b="1"/>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09E071C0-8B59-4D42-8CB0-C82C0AAA736E}" type="datetimeFigureOut">
              <a:rPr lang="en-US" smtClean="0"/>
              <a:pPr/>
              <a:t>1/18/2014</a:t>
            </a:fld>
            <a:endParaRPr lang="en-US"/>
          </a:p>
        </p:txBody>
      </p:sp>
      <p:sp>
        <p:nvSpPr>
          <p:cNvPr id="6" name="מציין מיקום של כותרת תחתונה 5"/>
          <p:cNvSpPr>
            <a:spLocks noGrp="1"/>
          </p:cNvSpPr>
          <p:nvPr>
            <p:ph type="ftr" sz="quarter" idx="11"/>
          </p:nvPr>
        </p:nvSpPr>
        <p:spPr/>
        <p:txBody>
          <a:bodyPr/>
          <a:lstStyle/>
          <a:p>
            <a:endParaRPr lang="en-US"/>
          </a:p>
        </p:txBody>
      </p:sp>
      <p:sp>
        <p:nvSpPr>
          <p:cNvPr id="7" name="מציין מיקום של מספר שקופית 6"/>
          <p:cNvSpPr>
            <a:spLocks noGrp="1"/>
          </p:cNvSpPr>
          <p:nvPr>
            <p:ph type="sldNum" sz="quarter" idx="12"/>
          </p:nvPr>
        </p:nvSpPr>
        <p:spPr/>
        <p:txBody>
          <a:bodyPr/>
          <a:lstStyle/>
          <a:p>
            <a:fld id="{09983EED-C806-4C3E-B600-44F77AE6952E}"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E071C0-8B59-4D42-8CB0-C82C0AAA736E}" type="datetimeFigureOut">
              <a:rPr lang="en-US" smtClean="0"/>
              <a:pPr/>
              <a:t>1/18/2014</a:t>
            </a:fld>
            <a:endParaRPr lang="en-US"/>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מציין מיקום של מספר שקופית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983EED-C806-4C3E-B600-44F77AE6952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1.xml"/><Relationship Id="rId5" Type="http://schemas.openxmlformats.org/officeDocument/2006/relationships/slide" Target="slide3.xml"/><Relationship Id="rId4" Type="http://schemas.openxmlformats.org/officeDocument/2006/relationships/slide" Target="slide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 Id="rId5" Type="http://schemas.openxmlformats.org/officeDocument/2006/relationships/slide" Target="slide18.xml"/><Relationship Id="rId4" Type="http://schemas.openxmlformats.org/officeDocument/2006/relationships/slide" Target="slide1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 Id="rId5" Type="http://schemas.openxmlformats.org/officeDocument/2006/relationships/slide" Target="slide19.xml"/><Relationship Id="rId4" Type="http://schemas.openxmlformats.org/officeDocument/2006/relationships/slide" Target="slide13.xml"/></Relationships>
</file>

<file path=ppt/slides/_rels/slide12.xml.rels><?xml version="1.0" encoding="UTF-8" standalone="yes"?>
<Relationships xmlns="http://schemas.openxmlformats.org/package/2006/relationships"><Relationship Id="rId3" Type="http://schemas.openxmlformats.org/officeDocument/2006/relationships/audio" Target="../media/audio4.wav"/><Relationship Id="rId7" Type="http://schemas.openxmlformats.org/officeDocument/2006/relationships/slide" Target="slide20.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slide" Target="slide13.xml"/><Relationship Id="rId5" Type="http://schemas.openxmlformats.org/officeDocument/2006/relationships/slide" Target="slide19.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5.wav"/><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6.wav"/><Relationship Id="rId1" Type="http://schemas.openxmlformats.org/officeDocument/2006/relationships/slideLayout" Target="../slideLayouts/slideLayout2.xml"/><Relationship Id="rId5" Type="http://schemas.openxmlformats.org/officeDocument/2006/relationships/slide" Target="slide4.xml"/><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6.wav"/><Relationship Id="rId1" Type="http://schemas.openxmlformats.org/officeDocument/2006/relationships/slideLayout" Target="../slideLayouts/slideLayout2.xml"/><Relationship Id="rId5" Type="http://schemas.openxmlformats.org/officeDocument/2006/relationships/slide" Target="slide5.xml"/><Relationship Id="rId4" Type="http://schemas.openxmlformats.org/officeDocument/2006/relationships/image" Target="../media/image7.jpeg"/></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6.wav"/><Relationship Id="rId1" Type="http://schemas.openxmlformats.org/officeDocument/2006/relationships/slideLayout" Target="../slideLayouts/slideLayout2.xml"/><Relationship Id="rId5" Type="http://schemas.openxmlformats.org/officeDocument/2006/relationships/slide" Target="slide8.xml"/><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6.wav"/><Relationship Id="rId1" Type="http://schemas.openxmlformats.org/officeDocument/2006/relationships/slideLayout" Target="../slideLayouts/slideLayout2.xml"/><Relationship Id="rId5" Type="http://schemas.openxmlformats.org/officeDocument/2006/relationships/slide" Target="slide6.xml"/><Relationship Id="rId4" Type="http://schemas.openxmlformats.org/officeDocument/2006/relationships/image" Target="../media/image7.jpeg"/></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6.wav"/><Relationship Id="rId1" Type="http://schemas.openxmlformats.org/officeDocument/2006/relationships/slideLayout" Target="../slideLayouts/slideLayout2.xml"/><Relationship Id="rId5" Type="http://schemas.openxmlformats.org/officeDocument/2006/relationships/slide" Target="slide11.xml"/><Relationship Id="rId4" Type="http://schemas.openxmlformats.org/officeDocument/2006/relationships/image" Target="../media/image7.jpeg"/></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6.wav"/><Relationship Id="rId1" Type="http://schemas.openxmlformats.org/officeDocument/2006/relationships/slideLayout" Target="../slideLayouts/slideLayout2.xml"/><Relationship Id="rId5" Type="http://schemas.openxmlformats.org/officeDocument/2006/relationships/slide" Target="slide1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2.wav"/><Relationship Id="rId1" Type="http://schemas.openxmlformats.org/officeDocument/2006/relationships/slideLayout" Target="../slideLayouts/slideLayout2.xml"/><Relationship Id="rId4" Type="http://schemas.openxmlformats.org/officeDocument/2006/relationships/slide" Target="sl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7.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3.wav"/><Relationship Id="rId1" Type="http://schemas.openxmlformats.org/officeDocument/2006/relationships/slideLayout" Target="../slideLayouts/slideLayout2.xml"/><Relationship Id="rId5" Type="http://schemas.openxmlformats.org/officeDocument/2006/relationships/slide" Target="slide14.xml"/><Relationship Id="rId4" Type="http://schemas.openxmlformats.org/officeDocument/2006/relationships/slide" Target="slide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slide" Target="slide15.xml"/><Relationship Id="rId5" Type="http://schemas.openxmlformats.org/officeDocument/2006/relationships/slide" Target="slide14.xml"/><Relationship Id="rId4" Type="http://schemas.openxmlformats.org/officeDocument/2006/relationships/slide" Target="slide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slide" Target="slide17.xml"/><Relationship Id="rId5" Type="http://schemas.openxmlformats.org/officeDocument/2006/relationships/slide" Target="slide13.xml"/><Relationship Id="rId4" Type="http://schemas.openxmlformats.org/officeDocument/2006/relationships/slide" Target="slide1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slide" Target="slide16.xml"/><Relationship Id="rId5" Type="http://schemas.openxmlformats.org/officeDocument/2006/relationships/slide" Target="slide13.xml"/><Relationship Id="rId4" Type="http://schemas.openxmlformats.org/officeDocument/2006/relationships/slide" Target="slide1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 Id="rId5" Type="http://schemas.openxmlformats.org/officeDocument/2006/relationships/slide" Target="slide13.xml"/><Relationship Id="rId4" Type="http://schemas.openxmlformats.org/officeDocument/2006/relationships/slide" Target="slide1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 Id="rId6" Type="http://schemas.openxmlformats.org/officeDocument/2006/relationships/slide" Target="slide18.xml"/><Relationship Id="rId5" Type="http://schemas.openxmlformats.org/officeDocument/2006/relationships/slide" Target="slide17.xml"/><Relationship Id="rId4" Type="http://schemas.openxmlformats.org/officeDocument/2006/relationships/slide" Target="slide13.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2.wav"/><Relationship Id="rId1" Type="http://schemas.openxmlformats.org/officeDocument/2006/relationships/slideLayout" Target="../slideLayouts/slideLayout2.xml"/><Relationship Id="rId5" Type="http://schemas.openxmlformats.org/officeDocument/2006/relationships/slide" Target="slide18.xml"/><Relationship Id="rId4" Type="http://schemas.openxmlformats.org/officeDocument/2006/relationships/slide" Target="slide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תמונה 8" descr="image.jpg"/>
          <p:cNvPicPr>
            <a:picLocks noChangeAspect="1"/>
          </p:cNvPicPr>
          <p:nvPr/>
        </p:nvPicPr>
        <p:blipFill>
          <a:blip r:embed="rId3"/>
          <a:stretch>
            <a:fillRect/>
          </a:stretch>
        </p:blipFill>
        <p:spPr>
          <a:xfrm>
            <a:off x="0" y="0"/>
            <a:ext cx="9144000" cy="6858000"/>
          </a:xfrm>
          <a:prstGeom prst="rect">
            <a:avLst/>
          </a:prstGeom>
        </p:spPr>
      </p:pic>
      <p:sp>
        <p:nvSpPr>
          <p:cNvPr id="2" name="כותרת 1"/>
          <p:cNvSpPr>
            <a:spLocks noGrp="1"/>
          </p:cNvSpPr>
          <p:nvPr>
            <p:ph type="ctrTitle"/>
          </p:nvPr>
        </p:nvSpPr>
        <p:spPr>
          <a:xfrm>
            <a:off x="685800" y="2428868"/>
            <a:ext cx="7772400" cy="1928826"/>
          </a:xfrm>
        </p:spPr>
        <p:txBody>
          <a:bodyPr>
            <a:noAutofit/>
          </a:bodyPr>
          <a:lstStyle/>
          <a:p>
            <a:r>
              <a:rPr lang="ar-SA" sz="6000" b="1" dirty="0" smtClean="0"/>
              <a:t>لعبة بازل عن موضوع </a:t>
            </a:r>
            <a:r>
              <a:rPr lang="ar-SA" sz="6600" dirty="0" smtClean="0"/>
              <a:t/>
            </a:r>
            <a:br>
              <a:rPr lang="ar-SA" sz="6600" dirty="0" smtClean="0"/>
            </a:br>
            <a:r>
              <a:rPr lang="ar-SA" sz="6000" b="1" dirty="0" smtClean="0"/>
              <a:t>النفايات المنزلية الصلبة</a:t>
            </a:r>
            <a:endParaRPr lang="en-US" sz="6000" b="1" dirty="0"/>
          </a:p>
        </p:txBody>
      </p:sp>
      <p:sp>
        <p:nvSpPr>
          <p:cNvPr id="4" name="חץ ימינה 3"/>
          <p:cNvSpPr/>
          <p:nvPr/>
        </p:nvSpPr>
        <p:spPr>
          <a:xfrm>
            <a:off x="4929190" y="357166"/>
            <a:ext cx="3357586" cy="2286016"/>
          </a:xfrm>
          <a:prstGeom prst="righ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4" action="ppaction://hlinksldjump"/>
              </a:rPr>
              <a:t>تعليمات للعبة</a:t>
            </a:r>
            <a:endParaRPr lang="he-IL"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en-US" dirty="0"/>
          </a:p>
        </p:txBody>
      </p:sp>
      <p:sp>
        <p:nvSpPr>
          <p:cNvPr id="6" name="חץ שמאלה 5">
            <a:hlinkClick r:id="rId5" action="ppaction://hlinksldjump"/>
          </p:cNvPr>
          <p:cNvSpPr/>
          <p:nvPr/>
        </p:nvSpPr>
        <p:spPr>
          <a:xfrm>
            <a:off x="857224" y="357166"/>
            <a:ext cx="3357586" cy="2286016"/>
          </a:xfrm>
          <a:prstGeom prst="leftArrow">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ar-SA" sz="3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r>
              <a:rPr lang="ar-SA" sz="6600" b="1" cap="none" spc="50" dirty="0" err="1"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hlinkClick r:id="rId5" action="ppaction://hlinksldjump"/>
              </a:rPr>
              <a:t>إبدأ</a:t>
            </a:r>
            <a:r>
              <a:rPr lang="ar-SA" sz="6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hlinkClick r:id="rId5" action="ppaction://hlinksldjump"/>
              </a:rPr>
              <a:t> اللعب</a:t>
            </a:r>
            <a:endParaRPr lang="he-IL" sz="66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pPr algn="ctr"/>
            <a:endParaRPr lang="en-US" sz="3600" dirty="0"/>
          </a:p>
        </p:txBody>
      </p:sp>
      <p:sp>
        <p:nvSpPr>
          <p:cNvPr id="8" name="מלבן 7"/>
          <p:cNvSpPr/>
          <p:nvPr/>
        </p:nvSpPr>
        <p:spPr>
          <a:xfrm>
            <a:off x="1459609" y="2967335"/>
            <a:ext cx="18473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he-IL"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cSld>
  <p:clrMapOvr>
    <a:masterClrMapping/>
  </p:clrMapOvr>
  <p:transition advClick="0">
    <p:newsflash/>
    <p:sndAc>
      <p:stSnd>
        <p:snd r:embed="rId2" name="wind.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اا</a:t>
            </a:r>
            <a:endParaRPr lang="en-US" dirty="0"/>
          </a:p>
        </p:txBody>
      </p:sp>
      <p:pic>
        <p:nvPicPr>
          <p:cNvPr id="6" name="מציין מיקום תוכן 5" descr="32.png"/>
          <p:cNvPicPr>
            <a:picLocks noGrp="1" noChangeAspect="1"/>
          </p:cNvPicPr>
          <p:nvPr>
            <p:ph idx="1"/>
          </p:nvPr>
        </p:nvPicPr>
        <p:blipFill>
          <a:blip r:embed="rId3"/>
          <a:stretch>
            <a:fillRect/>
          </a:stretch>
        </p:blipFill>
        <p:spPr>
          <a:xfrm>
            <a:off x="0" y="0"/>
            <a:ext cx="9183323" cy="6858000"/>
          </a:xfrm>
        </p:spPr>
      </p:pic>
      <p:sp>
        <p:nvSpPr>
          <p:cNvPr id="10" name="מלבן 9"/>
          <p:cNvSpPr/>
          <p:nvPr/>
        </p:nvSpPr>
        <p:spPr>
          <a:xfrm>
            <a:off x="0" y="3429000"/>
            <a:ext cx="3500430"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US" dirty="0"/>
          </a:p>
        </p:txBody>
      </p:sp>
      <p:sp>
        <p:nvSpPr>
          <p:cNvPr id="11" name="מלבן 10"/>
          <p:cNvSpPr/>
          <p:nvPr/>
        </p:nvSpPr>
        <p:spPr>
          <a:xfrm>
            <a:off x="5357786" y="3429000"/>
            <a:ext cx="3929122"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מלבן 12"/>
          <p:cNvSpPr/>
          <p:nvPr/>
        </p:nvSpPr>
        <p:spPr>
          <a:xfrm>
            <a:off x="3500430" y="342900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מלבן 15"/>
          <p:cNvSpPr/>
          <p:nvPr/>
        </p:nvSpPr>
        <p:spPr>
          <a:xfrm>
            <a:off x="3714744" y="357166"/>
            <a:ext cx="1636432" cy="400110"/>
          </a:xfrm>
          <a:prstGeom prst="rect">
            <a:avLst/>
          </a:prstGeom>
          <a:noFill/>
        </p:spPr>
        <p:txBody>
          <a:bodyPr wrap="square" lIns="91440" tIns="45720" rIns="91440" bIns="45720">
            <a:spAutoFit/>
          </a:bodyPr>
          <a:lstStyle/>
          <a:p>
            <a:pPr algn="ctr"/>
            <a:endParaRPr lang="he-IL" sz="20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8" name="מלבן 17"/>
          <p:cNvSpPr/>
          <p:nvPr/>
        </p:nvSpPr>
        <p:spPr>
          <a:xfrm>
            <a:off x="5857885" y="3643314"/>
            <a:ext cx="3071834"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4-من سلبيات التدوير:</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1- المحافظة على موارد وتقليل </a:t>
            </a:r>
            <a:r>
              <a:rPr lang="ar-SA" sz="2000" b="1" dirty="0" err="1"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الإستهلاك</a:t>
            </a: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 .</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2-حماية الأراضي الزراعية وأماكن رمي النفايات.</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3-تكلفة اليد العاملة.</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9" name="מלבן 18"/>
          <p:cNvSpPr/>
          <p:nvPr/>
        </p:nvSpPr>
        <p:spPr>
          <a:xfrm>
            <a:off x="3571868" y="3441680"/>
            <a:ext cx="1714512" cy="2862322"/>
          </a:xfrm>
          <a:prstGeom prst="rect">
            <a:avLst/>
          </a:prstGeom>
          <a:noFill/>
        </p:spPr>
        <p:txBody>
          <a:bodyPr wrap="square" lIns="91440" tIns="45720" rIns="91440" bIns="45720">
            <a:spAutoFit/>
          </a:bodyPr>
          <a:lstStyle/>
          <a:p>
            <a:pPr algn="ctr"/>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التدوير هو: عدم إعادة </a:t>
            </a:r>
            <a:r>
              <a:rPr lang="ar-SA"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إستخدام</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النفايات والمخلفات وعدم إنتاج منتجات أخرى أكثر جودة من المنتج الأصلي.</a:t>
            </a: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4" action="ppaction://hlinksldjump"/>
              </a:rPr>
              <a:t>-صح</a:t>
            </a:r>
            <a:endPar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5" action="ppaction://hlinksldjump"/>
              </a:rPr>
              <a:t>2-خطأ</a:t>
            </a:r>
            <a:endParaRPr lang="he-IL"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2" name="מלבן 21"/>
          <p:cNvSpPr/>
          <p:nvPr/>
        </p:nvSpPr>
        <p:spPr>
          <a:xfrm>
            <a:off x="285720" y="3500438"/>
            <a:ext cx="2829621" cy="2554545"/>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6-تقليل أكبر قدر ممكن من التلوث </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البيئي هو من:</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1-إيجابيات التدوير.</a:t>
            </a: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2-سلبيات التدوير.</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3-معاني التدوير.</a:t>
            </a:r>
            <a:endParaRPr lang="he-IL" sz="2000" b="1" cap="all" spc="0" dirty="0">
              <a:ln w="12700">
                <a:solidFill>
                  <a:schemeClr val="tx1"/>
                </a:solidFill>
                <a:prstDash val="solid"/>
              </a:ln>
              <a:effectLst>
                <a:reflection blurRad="12700" stA="28000" endPos="45000" dist="1000" dir="5400000" sy="-100000" algn="bl" rotWithShape="0"/>
              </a:effectLst>
            </a:endParaRPr>
          </a:p>
        </p:txBody>
      </p:sp>
    </p:spTree>
  </p:cSld>
  <p:clrMapOvr>
    <a:masterClrMapping/>
  </p:clrMapOvr>
  <p:transition advClick="0">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nodeType="withEffect" nodePh="1">
                                  <p:stCondLst>
                                    <p:cond delay="0"/>
                                  </p:stCondLst>
                                  <p:endCondLst>
                                    <p:cond evt="begin" delay="0">
                                      <p:tn val="5"/>
                                    </p:cond>
                                  </p:endCondLst>
                                  <p:childTnLst>
                                    <p:anim calcmode="lin" valueType="num">
                                      <p:cBhvr additive="base">
                                        <p:cTn id="6" dur="1000"/>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7" dur="1000"/>
                                        <p:tgtEl>
                                          <p:spTgt spid="16">
                                            <p:txEl>
                                              <p:pRg st="0" end="0"/>
                                            </p:txEl>
                                          </p:spTgt>
                                        </p:tgtEl>
                                        <p:attrNameLst>
                                          <p:attrName>ppt_y</p:attrName>
                                        </p:attrNameLst>
                                      </p:cBhvr>
                                      <p:tavLst>
                                        <p:tav tm="0">
                                          <p:val>
                                            <p:strVal val="ppt_y"/>
                                          </p:val>
                                        </p:tav>
                                        <p:tav tm="100000">
                                          <p:val>
                                            <p:strVal val="1+ppt_h/2"/>
                                          </p:val>
                                        </p:tav>
                                      </p:tavLst>
                                    </p:anim>
                                    <p:set>
                                      <p:cBhvr>
                                        <p:cTn id="8" dur="1" fill="hold">
                                          <p:stCondLst>
                                            <p:cond delay="999"/>
                                          </p:stCondLst>
                                        </p:cTn>
                                        <p:tgtEl>
                                          <p:spTgt spid="16">
                                            <p:txEl>
                                              <p:pRg st="0" end="0"/>
                                            </p:txEl>
                                          </p:spTgt>
                                        </p:tgtEl>
                                        <p:attrNameLst>
                                          <p:attrName>style.visibility</p:attrName>
                                        </p:attrNameLst>
                                      </p:cBhvr>
                                      <p:to>
                                        <p:strVal val="hidden"/>
                                      </p:to>
                                    </p:set>
                                  </p:childTnLst>
                                </p:cTn>
                              </p:par>
                              <p:par>
                                <p:cTn id="9" presetID="2" presetClass="exit" presetSubtype="4" fill="hold" grpId="0" nodeType="withEffect">
                                  <p:stCondLst>
                                    <p:cond delay="0"/>
                                  </p:stCondLst>
                                  <p:childTnLst>
                                    <p:anim calcmode="lin" valueType="num">
                                      <p:cBhvr additive="base">
                                        <p:cTn id="10" dur="500"/>
                                        <p:tgtEl>
                                          <p:spTgt spid="18"/>
                                        </p:tgtEl>
                                        <p:attrNameLst>
                                          <p:attrName>ppt_x</p:attrName>
                                        </p:attrNameLst>
                                      </p:cBhvr>
                                      <p:tavLst>
                                        <p:tav tm="0">
                                          <p:val>
                                            <p:strVal val="ppt_x"/>
                                          </p:val>
                                        </p:tav>
                                        <p:tav tm="100000">
                                          <p:val>
                                            <p:strVal val="ppt_x"/>
                                          </p:val>
                                        </p:tav>
                                      </p:tavLst>
                                    </p:anim>
                                    <p:anim calcmode="lin" valueType="num">
                                      <p:cBhvr additive="base">
                                        <p:cTn id="11" dur="500"/>
                                        <p:tgtEl>
                                          <p:spTgt spid="18"/>
                                        </p:tgtEl>
                                        <p:attrNameLst>
                                          <p:attrName>ppt_y</p:attrName>
                                        </p:attrNameLst>
                                      </p:cBhvr>
                                      <p:tavLst>
                                        <p:tav tm="0">
                                          <p:val>
                                            <p:strVal val="ppt_y"/>
                                          </p:val>
                                        </p:tav>
                                        <p:tav tm="100000">
                                          <p:val>
                                            <p:strVal val="1+ppt_h/2"/>
                                          </p:val>
                                        </p:tav>
                                      </p:tavLst>
                                    </p:anim>
                                    <p:set>
                                      <p:cBhvr>
                                        <p:cTn id="12" dur="1" fill="hold">
                                          <p:stCondLst>
                                            <p:cond delay="499"/>
                                          </p:stCondLst>
                                        </p:cTn>
                                        <p:tgtEl>
                                          <p:spTgt spid="18"/>
                                        </p:tgtEl>
                                        <p:attrNameLst>
                                          <p:attrName>style.visibility</p:attrName>
                                        </p:attrNameLst>
                                      </p:cBhvr>
                                      <p:to>
                                        <p:strVal val="hidden"/>
                                      </p:to>
                                    </p:set>
                                  </p:childTnLst>
                                </p:cTn>
                              </p:par>
                              <p:par>
                                <p:cTn id="13" presetID="2" presetClass="exit" presetSubtype="4" fill="hold" grpId="0" nodeType="withEffect">
                                  <p:stCondLst>
                                    <p:cond delay="0"/>
                                  </p:stCondLst>
                                  <p:childTnLst>
                                    <p:anim calcmode="lin" valueType="num">
                                      <p:cBhvr additive="base">
                                        <p:cTn id="14" dur="1000"/>
                                        <p:tgtEl>
                                          <p:spTgt spid="11"/>
                                        </p:tgtEl>
                                        <p:attrNameLst>
                                          <p:attrName>ppt_x</p:attrName>
                                        </p:attrNameLst>
                                      </p:cBhvr>
                                      <p:tavLst>
                                        <p:tav tm="0">
                                          <p:val>
                                            <p:strVal val="ppt_x"/>
                                          </p:val>
                                        </p:tav>
                                        <p:tav tm="100000">
                                          <p:val>
                                            <p:strVal val="ppt_x"/>
                                          </p:val>
                                        </p:tav>
                                      </p:tavLst>
                                    </p:anim>
                                    <p:anim calcmode="lin" valueType="num">
                                      <p:cBhvr additive="base">
                                        <p:cTn id="15" dur="1000"/>
                                        <p:tgtEl>
                                          <p:spTgt spid="11"/>
                                        </p:tgtEl>
                                        <p:attrNameLst>
                                          <p:attrName>ppt_y</p:attrName>
                                        </p:attrNameLst>
                                      </p:cBhvr>
                                      <p:tavLst>
                                        <p:tav tm="0">
                                          <p:val>
                                            <p:strVal val="ppt_y"/>
                                          </p:val>
                                        </p:tav>
                                        <p:tav tm="100000">
                                          <p:val>
                                            <p:strVal val="1+ppt_h/2"/>
                                          </p:val>
                                        </p:tav>
                                      </p:tavLst>
                                    </p:anim>
                                    <p:set>
                                      <p:cBhvr>
                                        <p:cTn id="16"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اا</a:t>
            </a:r>
            <a:endParaRPr lang="en-US" dirty="0"/>
          </a:p>
        </p:txBody>
      </p:sp>
      <p:pic>
        <p:nvPicPr>
          <p:cNvPr id="6" name="מציין מיקום תוכן 5" descr="32.png"/>
          <p:cNvPicPr>
            <a:picLocks noGrp="1" noChangeAspect="1"/>
          </p:cNvPicPr>
          <p:nvPr>
            <p:ph idx="1"/>
          </p:nvPr>
        </p:nvPicPr>
        <p:blipFill>
          <a:blip r:embed="rId3"/>
          <a:stretch>
            <a:fillRect/>
          </a:stretch>
        </p:blipFill>
        <p:spPr>
          <a:xfrm>
            <a:off x="0" y="0"/>
            <a:ext cx="9183323" cy="6858000"/>
          </a:xfrm>
        </p:spPr>
      </p:pic>
      <p:sp>
        <p:nvSpPr>
          <p:cNvPr id="10" name="מלבן 9"/>
          <p:cNvSpPr/>
          <p:nvPr/>
        </p:nvSpPr>
        <p:spPr>
          <a:xfrm>
            <a:off x="0" y="3429000"/>
            <a:ext cx="3500430"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US" dirty="0"/>
          </a:p>
        </p:txBody>
      </p:sp>
      <p:sp>
        <p:nvSpPr>
          <p:cNvPr id="13" name="מלבן 12"/>
          <p:cNvSpPr/>
          <p:nvPr/>
        </p:nvSpPr>
        <p:spPr>
          <a:xfrm>
            <a:off x="3500430" y="342900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מלבן 17"/>
          <p:cNvSpPr/>
          <p:nvPr/>
        </p:nvSpPr>
        <p:spPr>
          <a:xfrm>
            <a:off x="5857885" y="3643314"/>
            <a:ext cx="3071834"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9" name="מלבן 18"/>
          <p:cNvSpPr/>
          <p:nvPr/>
        </p:nvSpPr>
        <p:spPr>
          <a:xfrm>
            <a:off x="3571868" y="3441680"/>
            <a:ext cx="1714512" cy="2862322"/>
          </a:xfrm>
          <a:prstGeom prst="rect">
            <a:avLst/>
          </a:prstGeom>
          <a:noFill/>
        </p:spPr>
        <p:txBody>
          <a:bodyPr wrap="square" lIns="91440" tIns="45720" rIns="91440" bIns="45720">
            <a:spAutoFit/>
          </a:bodyPr>
          <a:lstStyle/>
          <a:p>
            <a:pPr algn="ctr"/>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التدوير هو: عدم إعادة </a:t>
            </a:r>
            <a:r>
              <a:rPr lang="ar-SA"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إستخدام</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النفايات والمخلفات وعدم إنتاج منتجات أخرى أكثر جودة من المنتج الأصلي.</a:t>
            </a: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4" action="ppaction://hlinksldjump"/>
              </a:rPr>
              <a:t>-صح</a:t>
            </a:r>
            <a:endPar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2-خطأ</a:t>
            </a:r>
            <a:endParaRPr lang="he-IL"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2" name="מלבן 21"/>
          <p:cNvSpPr/>
          <p:nvPr/>
        </p:nvSpPr>
        <p:spPr>
          <a:xfrm>
            <a:off x="285720" y="3500438"/>
            <a:ext cx="2829621" cy="2554545"/>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6-تقليل أكبر قدر ممكن من التلوث </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البيئي هو من:</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1-إيجابيات التدوير.</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2-سلبيات التدوير.</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3-معاني التدوير.</a:t>
            </a:r>
            <a:endParaRPr lang="he-IL" sz="2000" b="1" cap="all" spc="0" dirty="0">
              <a:ln w="12700">
                <a:solidFill>
                  <a:schemeClr val="tx1"/>
                </a:solidFill>
                <a:prstDash val="solid"/>
              </a:ln>
              <a:effectLst>
                <a:reflection blurRad="12700" stA="28000" endPos="45000" dist="1000" dir="5400000" sy="-100000" algn="bl" rotWithShape="0"/>
              </a:effectLst>
            </a:endParaRPr>
          </a:p>
        </p:txBody>
      </p:sp>
    </p:spTree>
  </p:cSld>
  <p:clrMapOvr>
    <a:masterClrMapping/>
  </p:clrMapOvr>
  <p:transition advClick="0">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grpId="0" nodeType="withEffect">
                                  <p:stCondLst>
                                    <p:cond delay="0"/>
                                  </p:stCondLst>
                                  <p:childTnLst>
                                    <p:anim calcmode="lin" valueType="num">
                                      <p:cBhvr additive="base">
                                        <p:cTn id="6" dur="1000"/>
                                        <p:tgtEl>
                                          <p:spTgt spid="13"/>
                                        </p:tgtEl>
                                        <p:attrNameLst>
                                          <p:attrName>ppt_x</p:attrName>
                                        </p:attrNameLst>
                                      </p:cBhvr>
                                      <p:tavLst>
                                        <p:tav tm="0">
                                          <p:val>
                                            <p:strVal val="ppt_x"/>
                                          </p:val>
                                        </p:tav>
                                        <p:tav tm="100000">
                                          <p:val>
                                            <p:strVal val="ppt_x"/>
                                          </p:val>
                                        </p:tav>
                                      </p:tavLst>
                                    </p:anim>
                                    <p:anim calcmode="lin" valueType="num">
                                      <p:cBhvr additive="base">
                                        <p:cTn id="7" dur="1000"/>
                                        <p:tgtEl>
                                          <p:spTgt spid="13"/>
                                        </p:tgtEl>
                                        <p:attrNameLst>
                                          <p:attrName>ppt_y</p:attrName>
                                        </p:attrNameLst>
                                      </p:cBhvr>
                                      <p:tavLst>
                                        <p:tav tm="0">
                                          <p:val>
                                            <p:strVal val="ppt_y"/>
                                          </p:val>
                                        </p:tav>
                                        <p:tav tm="100000">
                                          <p:val>
                                            <p:strVal val="1+ppt_h/2"/>
                                          </p:val>
                                        </p:tav>
                                      </p:tavLst>
                                    </p:anim>
                                    <p:set>
                                      <p:cBhvr>
                                        <p:cTn id="8" dur="1" fill="hold">
                                          <p:stCondLst>
                                            <p:cond delay="999"/>
                                          </p:stCondLst>
                                        </p:cTn>
                                        <p:tgtEl>
                                          <p:spTgt spid="13"/>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1000"/>
                                        <p:tgtEl>
                                          <p:spTgt spid="19">
                                            <p:txEl>
                                              <p:pRg st="0" end="0"/>
                                            </p:txEl>
                                          </p:spTgt>
                                        </p:tgtEl>
                                        <p:attrNameLst>
                                          <p:attrName>ppt_x</p:attrName>
                                        </p:attrNameLst>
                                      </p:cBhvr>
                                      <p:tavLst>
                                        <p:tav tm="0">
                                          <p:val>
                                            <p:strVal val="ppt_x"/>
                                          </p:val>
                                        </p:tav>
                                        <p:tav tm="100000">
                                          <p:val>
                                            <p:strVal val="ppt_x"/>
                                          </p:val>
                                        </p:tav>
                                      </p:tavLst>
                                    </p:anim>
                                    <p:anim calcmode="lin" valueType="num">
                                      <p:cBhvr additive="base">
                                        <p:cTn id="11" dur="1000"/>
                                        <p:tgtEl>
                                          <p:spTgt spid="19">
                                            <p:txEl>
                                              <p:pRg st="0" end="0"/>
                                            </p:txEl>
                                          </p:spTgt>
                                        </p:tgtEl>
                                        <p:attrNameLst>
                                          <p:attrName>ppt_y</p:attrName>
                                        </p:attrNameLst>
                                      </p:cBhvr>
                                      <p:tavLst>
                                        <p:tav tm="0">
                                          <p:val>
                                            <p:strVal val="ppt_y"/>
                                          </p:val>
                                        </p:tav>
                                        <p:tav tm="100000">
                                          <p:val>
                                            <p:strVal val="1+ppt_h/2"/>
                                          </p:val>
                                        </p:tav>
                                      </p:tavLst>
                                    </p:anim>
                                    <p:set>
                                      <p:cBhvr>
                                        <p:cTn id="12" dur="1" fill="hold">
                                          <p:stCondLst>
                                            <p:cond delay="999"/>
                                          </p:stCondLst>
                                        </p:cTn>
                                        <p:tgtEl>
                                          <p:spTgt spid="19">
                                            <p:txEl>
                                              <p:pRg st="0" end="0"/>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1000"/>
                                        <p:tgtEl>
                                          <p:spTgt spid="19">
                                            <p:txEl>
                                              <p:pRg st="2" end="2"/>
                                            </p:txEl>
                                          </p:spTgt>
                                        </p:tgtEl>
                                        <p:attrNameLst>
                                          <p:attrName>ppt_x</p:attrName>
                                        </p:attrNameLst>
                                      </p:cBhvr>
                                      <p:tavLst>
                                        <p:tav tm="0">
                                          <p:val>
                                            <p:strVal val="ppt_x"/>
                                          </p:val>
                                        </p:tav>
                                        <p:tav tm="100000">
                                          <p:val>
                                            <p:strVal val="ppt_x"/>
                                          </p:val>
                                        </p:tav>
                                      </p:tavLst>
                                    </p:anim>
                                    <p:anim calcmode="lin" valueType="num">
                                      <p:cBhvr additive="base">
                                        <p:cTn id="15" dur="1000"/>
                                        <p:tgtEl>
                                          <p:spTgt spid="19">
                                            <p:txEl>
                                              <p:pRg st="2" end="2"/>
                                            </p:txEl>
                                          </p:spTgt>
                                        </p:tgtEl>
                                        <p:attrNameLst>
                                          <p:attrName>ppt_y</p:attrName>
                                        </p:attrNameLst>
                                      </p:cBhvr>
                                      <p:tavLst>
                                        <p:tav tm="0">
                                          <p:val>
                                            <p:strVal val="ppt_y"/>
                                          </p:val>
                                        </p:tav>
                                        <p:tav tm="100000">
                                          <p:val>
                                            <p:strVal val="1+ppt_h/2"/>
                                          </p:val>
                                        </p:tav>
                                      </p:tavLst>
                                    </p:anim>
                                    <p:set>
                                      <p:cBhvr>
                                        <p:cTn id="16" dur="1" fill="hold">
                                          <p:stCondLst>
                                            <p:cond delay="999"/>
                                          </p:stCondLst>
                                        </p:cTn>
                                        <p:tgtEl>
                                          <p:spTgt spid="19">
                                            <p:txEl>
                                              <p:pRg st="2" end="2"/>
                                            </p:txEl>
                                          </p:spTgt>
                                        </p:tgtEl>
                                        <p:attrNameLst>
                                          <p:attrName>style.visibility</p:attrName>
                                        </p:attrNameLst>
                                      </p:cBhvr>
                                      <p:to>
                                        <p:strVal val="hidden"/>
                                      </p:to>
                                    </p:set>
                                  </p:childTnLst>
                                </p:cTn>
                              </p:par>
                              <p:par>
                                <p:cTn id="17" presetID="2" presetClass="exit" presetSubtype="4" fill="hold" nodeType="withEffect">
                                  <p:stCondLst>
                                    <p:cond delay="0"/>
                                  </p:stCondLst>
                                  <p:childTnLst>
                                    <p:anim calcmode="lin" valueType="num">
                                      <p:cBhvr additive="base">
                                        <p:cTn id="18" dur="1000"/>
                                        <p:tgtEl>
                                          <p:spTgt spid="19">
                                            <p:txEl>
                                              <p:pRg st="4" end="4"/>
                                            </p:txEl>
                                          </p:spTgt>
                                        </p:tgtEl>
                                        <p:attrNameLst>
                                          <p:attrName>ppt_x</p:attrName>
                                        </p:attrNameLst>
                                      </p:cBhvr>
                                      <p:tavLst>
                                        <p:tav tm="0">
                                          <p:val>
                                            <p:strVal val="ppt_x"/>
                                          </p:val>
                                        </p:tav>
                                        <p:tav tm="100000">
                                          <p:val>
                                            <p:strVal val="ppt_x"/>
                                          </p:val>
                                        </p:tav>
                                      </p:tavLst>
                                    </p:anim>
                                    <p:anim calcmode="lin" valueType="num">
                                      <p:cBhvr additive="base">
                                        <p:cTn id="19" dur="1000"/>
                                        <p:tgtEl>
                                          <p:spTgt spid="19">
                                            <p:txEl>
                                              <p:pRg st="4" end="4"/>
                                            </p:txEl>
                                          </p:spTgt>
                                        </p:tgtEl>
                                        <p:attrNameLst>
                                          <p:attrName>ppt_y</p:attrName>
                                        </p:attrNameLst>
                                      </p:cBhvr>
                                      <p:tavLst>
                                        <p:tav tm="0">
                                          <p:val>
                                            <p:strVal val="ppt_y"/>
                                          </p:val>
                                        </p:tav>
                                        <p:tav tm="100000">
                                          <p:val>
                                            <p:strVal val="1+ppt_h/2"/>
                                          </p:val>
                                        </p:tav>
                                      </p:tavLst>
                                    </p:anim>
                                    <p:set>
                                      <p:cBhvr>
                                        <p:cTn id="20" dur="1" fill="hold">
                                          <p:stCondLst>
                                            <p:cond delay="999"/>
                                          </p:stCondLst>
                                        </p:cTn>
                                        <p:tgtEl>
                                          <p:spTgt spid="19">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اا</a:t>
            </a:r>
            <a:endParaRPr lang="en-US" dirty="0"/>
          </a:p>
        </p:txBody>
      </p:sp>
      <p:pic>
        <p:nvPicPr>
          <p:cNvPr id="6" name="מציין מיקום תוכן 5" descr="32.png"/>
          <p:cNvPicPr>
            <a:picLocks noGrp="1" noChangeAspect="1"/>
          </p:cNvPicPr>
          <p:nvPr>
            <p:ph idx="1"/>
          </p:nvPr>
        </p:nvPicPr>
        <p:blipFill>
          <a:blip r:embed="rId4"/>
          <a:stretch>
            <a:fillRect/>
          </a:stretch>
        </p:blipFill>
        <p:spPr>
          <a:xfrm>
            <a:off x="0" y="0"/>
            <a:ext cx="9183323" cy="6858000"/>
          </a:xfrm>
        </p:spPr>
      </p:pic>
      <p:sp>
        <p:nvSpPr>
          <p:cNvPr id="10" name="מלבן 9"/>
          <p:cNvSpPr/>
          <p:nvPr/>
        </p:nvSpPr>
        <p:spPr>
          <a:xfrm>
            <a:off x="0" y="3429000"/>
            <a:ext cx="3500430"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US" dirty="0"/>
          </a:p>
        </p:txBody>
      </p:sp>
      <p:sp>
        <p:nvSpPr>
          <p:cNvPr id="18" name="מלבן 17"/>
          <p:cNvSpPr/>
          <p:nvPr/>
        </p:nvSpPr>
        <p:spPr>
          <a:xfrm>
            <a:off x="5857885" y="3643314"/>
            <a:ext cx="3071834" cy="40011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22" name="מלבן 21"/>
          <p:cNvSpPr/>
          <p:nvPr/>
        </p:nvSpPr>
        <p:spPr>
          <a:xfrm>
            <a:off x="285720" y="3500438"/>
            <a:ext cx="2829621" cy="2554545"/>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6-تقليل أكبر قدر ممكن من التلوث </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البيئي هو من:</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1-إيجابيات التدوير.</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6" action="ppaction://hlinksldjump"/>
              </a:rPr>
              <a:t>2-سلبيات التدوير.</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6" action="ppaction://hlinksldjump"/>
              </a:rPr>
              <a:t>3-معاني التدوير.</a:t>
            </a:r>
            <a:endParaRPr lang="he-IL" sz="2000" b="1" cap="all" spc="0" dirty="0">
              <a:ln w="12700">
                <a:solidFill>
                  <a:schemeClr val="tx1"/>
                </a:solidFill>
                <a:prstDash val="solid"/>
              </a:ln>
              <a:effectLst>
                <a:reflection blurRad="12700" stA="28000" endPos="45000" dist="1000" dir="5400000" sy="-100000" algn="bl" rotWithShape="0"/>
              </a:effectLst>
            </a:endParaRPr>
          </a:p>
        </p:txBody>
      </p:sp>
      <p:sp>
        <p:nvSpPr>
          <p:cNvPr id="9" name="כוכב עם 6 פינות 8"/>
          <p:cNvSpPr/>
          <p:nvPr/>
        </p:nvSpPr>
        <p:spPr>
          <a:xfrm>
            <a:off x="3500430" y="285728"/>
            <a:ext cx="5643570" cy="6572272"/>
          </a:xfrm>
          <a:prstGeom prst="star6">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chemeClr val="tx1"/>
                </a:solidFill>
              </a:ln>
              <a:solidFill>
                <a:schemeClr val="accent6">
                  <a:lumMod val="60000"/>
                  <a:lumOff val="40000"/>
                </a:schemeClr>
              </a:solidFill>
            </a:endParaRPr>
          </a:p>
        </p:txBody>
      </p:sp>
      <p:sp>
        <p:nvSpPr>
          <p:cNvPr id="11" name="מלבן 10"/>
          <p:cNvSpPr/>
          <p:nvPr/>
        </p:nvSpPr>
        <p:spPr>
          <a:xfrm>
            <a:off x="4857752" y="1928803"/>
            <a:ext cx="2826638" cy="4154984"/>
          </a:xfrm>
          <a:prstGeom prst="rect">
            <a:avLst/>
          </a:prstGeom>
          <a:noFill/>
        </p:spPr>
        <p:txBody>
          <a:bodyPr wrap="square" lIns="91440" tIns="45720" rIns="91440" bIns="45720">
            <a:spAutoFit/>
          </a:bodyPr>
          <a:lstStyle/>
          <a:p>
            <a:pPr algn="ctr"/>
            <a:r>
              <a:rPr lang="ar-SA"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بوركت لقد</a:t>
            </a:r>
          </a:p>
          <a:p>
            <a:pPr algn="ctr"/>
            <a:r>
              <a:rPr lang="ar-SA" sz="6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أنهيت اللعبة</a:t>
            </a:r>
            <a:endParaRPr lang="he-IL" sz="6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3" name="מלבן מעוגל 12">
            <a:hlinkClick r:id="rId7" action="ppaction://hlinksldjump"/>
          </p:cNvPr>
          <p:cNvSpPr/>
          <p:nvPr/>
        </p:nvSpPr>
        <p:spPr>
          <a:xfrm>
            <a:off x="357158" y="214290"/>
            <a:ext cx="2143140" cy="157163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b="1" dirty="0" smtClean="0">
                <a:hlinkClick r:id="rId7" action="ppaction://hlinksldjump"/>
              </a:rPr>
              <a:t>عرض الصورة كاملة</a:t>
            </a:r>
            <a:endParaRPr lang="en-US" sz="3600" b="1" dirty="0"/>
          </a:p>
        </p:txBody>
      </p:sp>
    </p:spTree>
  </p:cSld>
  <p:clrMapOvr>
    <a:masterClrMapping/>
  </p:clrMapOvr>
  <p:transition spd="slow" advClick="0">
    <p:sndAc>
      <p:stSnd>
        <p:snd r:embed="rId3" name="drumroll.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grpId="0" nodeType="withEffect">
                                  <p:stCondLst>
                                    <p:cond delay="0"/>
                                  </p:stCondLst>
                                  <p:childTnLst>
                                    <p:anim calcmode="lin" valueType="num">
                                      <p:cBhvr additive="base">
                                        <p:cTn id="6" dur="1000"/>
                                        <p:tgtEl>
                                          <p:spTgt spid="10"/>
                                        </p:tgtEl>
                                        <p:attrNameLst>
                                          <p:attrName>ppt_x</p:attrName>
                                        </p:attrNameLst>
                                      </p:cBhvr>
                                      <p:tavLst>
                                        <p:tav tm="0">
                                          <p:val>
                                            <p:strVal val="ppt_x"/>
                                          </p:val>
                                        </p:tav>
                                        <p:tav tm="100000">
                                          <p:val>
                                            <p:strVal val="ppt_x"/>
                                          </p:val>
                                        </p:tav>
                                      </p:tavLst>
                                    </p:anim>
                                    <p:anim calcmode="lin" valueType="num">
                                      <p:cBhvr additive="base">
                                        <p:cTn id="7" dur="1000"/>
                                        <p:tgtEl>
                                          <p:spTgt spid="10"/>
                                        </p:tgtEl>
                                        <p:attrNameLst>
                                          <p:attrName>ppt_y</p:attrName>
                                        </p:attrNameLst>
                                      </p:cBhvr>
                                      <p:tavLst>
                                        <p:tav tm="0">
                                          <p:val>
                                            <p:strVal val="ppt_y"/>
                                          </p:val>
                                        </p:tav>
                                        <p:tav tm="100000">
                                          <p:val>
                                            <p:strVal val="1+ppt_h/2"/>
                                          </p:val>
                                        </p:tav>
                                      </p:tavLst>
                                    </p:anim>
                                    <p:set>
                                      <p:cBhvr>
                                        <p:cTn id="8" dur="1" fill="hold">
                                          <p:stCondLst>
                                            <p:cond delay="999"/>
                                          </p:stCondLst>
                                        </p:cTn>
                                        <p:tgtEl>
                                          <p:spTgt spid="10"/>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1000"/>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11" dur="1000"/>
                                        <p:tgtEl>
                                          <p:spTgt spid="22">
                                            <p:txEl>
                                              <p:pRg st="0" end="0"/>
                                            </p:txEl>
                                          </p:spTgt>
                                        </p:tgtEl>
                                        <p:attrNameLst>
                                          <p:attrName>ppt_y</p:attrName>
                                        </p:attrNameLst>
                                      </p:cBhvr>
                                      <p:tavLst>
                                        <p:tav tm="0">
                                          <p:val>
                                            <p:strVal val="ppt_y"/>
                                          </p:val>
                                        </p:tav>
                                        <p:tav tm="100000">
                                          <p:val>
                                            <p:strVal val="1+ppt_h/2"/>
                                          </p:val>
                                        </p:tav>
                                      </p:tavLst>
                                    </p:anim>
                                    <p:set>
                                      <p:cBhvr>
                                        <p:cTn id="12" dur="1" fill="hold">
                                          <p:stCondLst>
                                            <p:cond delay="999"/>
                                          </p:stCondLst>
                                        </p:cTn>
                                        <p:tgtEl>
                                          <p:spTgt spid="22">
                                            <p:txEl>
                                              <p:pRg st="0" end="0"/>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1000"/>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15" dur="1000"/>
                                        <p:tgtEl>
                                          <p:spTgt spid="22">
                                            <p:txEl>
                                              <p:pRg st="1" end="1"/>
                                            </p:txEl>
                                          </p:spTgt>
                                        </p:tgtEl>
                                        <p:attrNameLst>
                                          <p:attrName>ppt_y</p:attrName>
                                        </p:attrNameLst>
                                      </p:cBhvr>
                                      <p:tavLst>
                                        <p:tav tm="0">
                                          <p:val>
                                            <p:strVal val="ppt_y"/>
                                          </p:val>
                                        </p:tav>
                                        <p:tav tm="100000">
                                          <p:val>
                                            <p:strVal val="1+ppt_h/2"/>
                                          </p:val>
                                        </p:tav>
                                      </p:tavLst>
                                    </p:anim>
                                    <p:set>
                                      <p:cBhvr>
                                        <p:cTn id="16" dur="1" fill="hold">
                                          <p:stCondLst>
                                            <p:cond delay="999"/>
                                          </p:stCondLst>
                                        </p:cTn>
                                        <p:tgtEl>
                                          <p:spTgt spid="22">
                                            <p:txEl>
                                              <p:pRg st="1" end="1"/>
                                            </p:txEl>
                                          </p:spTgt>
                                        </p:tgtEl>
                                        <p:attrNameLst>
                                          <p:attrName>style.visibility</p:attrName>
                                        </p:attrNameLst>
                                      </p:cBhvr>
                                      <p:to>
                                        <p:strVal val="hidden"/>
                                      </p:to>
                                    </p:set>
                                  </p:childTnLst>
                                </p:cTn>
                              </p:par>
                              <p:par>
                                <p:cTn id="17" presetID="2" presetClass="exit" presetSubtype="4" fill="hold" nodeType="withEffect">
                                  <p:stCondLst>
                                    <p:cond delay="0"/>
                                  </p:stCondLst>
                                  <p:childTnLst>
                                    <p:anim calcmode="lin" valueType="num">
                                      <p:cBhvr additive="base">
                                        <p:cTn id="18" dur="1000"/>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19" dur="1000"/>
                                        <p:tgtEl>
                                          <p:spTgt spid="22">
                                            <p:txEl>
                                              <p:pRg st="2" end="2"/>
                                            </p:txEl>
                                          </p:spTgt>
                                        </p:tgtEl>
                                        <p:attrNameLst>
                                          <p:attrName>ppt_y</p:attrName>
                                        </p:attrNameLst>
                                      </p:cBhvr>
                                      <p:tavLst>
                                        <p:tav tm="0">
                                          <p:val>
                                            <p:strVal val="ppt_y"/>
                                          </p:val>
                                        </p:tav>
                                        <p:tav tm="100000">
                                          <p:val>
                                            <p:strVal val="1+ppt_h/2"/>
                                          </p:val>
                                        </p:tav>
                                      </p:tavLst>
                                    </p:anim>
                                    <p:set>
                                      <p:cBhvr>
                                        <p:cTn id="20" dur="1" fill="hold">
                                          <p:stCondLst>
                                            <p:cond delay="999"/>
                                          </p:stCondLst>
                                        </p:cTn>
                                        <p:tgtEl>
                                          <p:spTgt spid="22">
                                            <p:txEl>
                                              <p:pRg st="2" end="2"/>
                                            </p:txEl>
                                          </p:spTgt>
                                        </p:tgtEl>
                                        <p:attrNameLst>
                                          <p:attrName>style.visibility</p:attrName>
                                        </p:attrNameLst>
                                      </p:cBhvr>
                                      <p:to>
                                        <p:strVal val="hidden"/>
                                      </p:to>
                                    </p:set>
                                  </p:childTnLst>
                                </p:cTn>
                              </p:par>
                              <p:par>
                                <p:cTn id="21" presetID="2" presetClass="exit" presetSubtype="4" fill="hold" nodeType="withEffect">
                                  <p:stCondLst>
                                    <p:cond delay="0"/>
                                  </p:stCondLst>
                                  <p:childTnLst>
                                    <p:anim calcmode="lin" valueType="num">
                                      <p:cBhvr additive="base">
                                        <p:cTn id="22" dur="1000"/>
                                        <p:tgtEl>
                                          <p:spTgt spid="22">
                                            <p:txEl>
                                              <p:pRg st="4" end="4"/>
                                            </p:txEl>
                                          </p:spTgt>
                                        </p:tgtEl>
                                        <p:attrNameLst>
                                          <p:attrName>ppt_x</p:attrName>
                                        </p:attrNameLst>
                                      </p:cBhvr>
                                      <p:tavLst>
                                        <p:tav tm="0">
                                          <p:val>
                                            <p:strVal val="ppt_x"/>
                                          </p:val>
                                        </p:tav>
                                        <p:tav tm="100000">
                                          <p:val>
                                            <p:strVal val="ppt_x"/>
                                          </p:val>
                                        </p:tav>
                                      </p:tavLst>
                                    </p:anim>
                                    <p:anim calcmode="lin" valueType="num">
                                      <p:cBhvr additive="base">
                                        <p:cTn id="23" dur="1000"/>
                                        <p:tgtEl>
                                          <p:spTgt spid="22">
                                            <p:txEl>
                                              <p:pRg st="4" end="4"/>
                                            </p:txEl>
                                          </p:spTgt>
                                        </p:tgtEl>
                                        <p:attrNameLst>
                                          <p:attrName>ppt_y</p:attrName>
                                        </p:attrNameLst>
                                      </p:cBhvr>
                                      <p:tavLst>
                                        <p:tav tm="0">
                                          <p:val>
                                            <p:strVal val="ppt_y"/>
                                          </p:val>
                                        </p:tav>
                                        <p:tav tm="100000">
                                          <p:val>
                                            <p:strVal val="1+ppt_h/2"/>
                                          </p:val>
                                        </p:tav>
                                      </p:tavLst>
                                    </p:anim>
                                    <p:set>
                                      <p:cBhvr>
                                        <p:cTn id="24" dur="1" fill="hold">
                                          <p:stCondLst>
                                            <p:cond delay="999"/>
                                          </p:stCondLst>
                                        </p:cTn>
                                        <p:tgtEl>
                                          <p:spTgt spid="22">
                                            <p:txEl>
                                              <p:pRg st="4" end="4"/>
                                            </p:txEl>
                                          </p:spTgt>
                                        </p:tgtEl>
                                        <p:attrNameLst>
                                          <p:attrName>style.visibility</p:attrName>
                                        </p:attrNameLst>
                                      </p:cBhvr>
                                      <p:to>
                                        <p:strVal val="hidden"/>
                                      </p:to>
                                    </p:set>
                                  </p:childTnLst>
                                </p:cTn>
                              </p:par>
                              <p:par>
                                <p:cTn id="25" presetID="2" presetClass="exit" presetSubtype="4" fill="hold" nodeType="withEffect">
                                  <p:stCondLst>
                                    <p:cond delay="0"/>
                                  </p:stCondLst>
                                  <p:childTnLst>
                                    <p:anim calcmode="lin" valueType="num">
                                      <p:cBhvr additive="base">
                                        <p:cTn id="26" dur="1000"/>
                                        <p:tgtEl>
                                          <p:spTgt spid="22">
                                            <p:txEl>
                                              <p:pRg st="6" end="6"/>
                                            </p:txEl>
                                          </p:spTgt>
                                        </p:tgtEl>
                                        <p:attrNameLst>
                                          <p:attrName>ppt_x</p:attrName>
                                        </p:attrNameLst>
                                      </p:cBhvr>
                                      <p:tavLst>
                                        <p:tav tm="0">
                                          <p:val>
                                            <p:strVal val="ppt_x"/>
                                          </p:val>
                                        </p:tav>
                                        <p:tav tm="100000">
                                          <p:val>
                                            <p:strVal val="ppt_x"/>
                                          </p:val>
                                        </p:tav>
                                      </p:tavLst>
                                    </p:anim>
                                    <p:anim calcmode="lin" valueType="num">
                                      <p:cBhvr additive="base">
                                        <p:cTn id="27" dur="1000"/>
                                        <p:tgtEl>
                                          <p:spTgt spid="22">
                                            <p:txEl>
                                              <p:pRg st="6" end="6"/>
                                            </p:txEl>
                                          </p:spTgt>
                                        </p:tgtEl>
                                        <p:attrNameLst>
                                          <p:attrName>ppt_y</p:attrName>
                                        </p:attrNameLst>
                                      </p:cBhvr>
                                      <p:tavLst>
                                        <p:tav tm="0">
                                          <p:val>
                                            <p:strVal val="ppt_y"/>
                                          </p:val>
                                        </p:tav>
                                        <p:tav tm="100000">
                                          <p:val>
                                            <p:strVal val="1+ppt_h/2"/>
                                          </p:val>
                                        </p:tav>
                                      </p:tavLst>
                                    </p:anim>
                                    <p:set>
                                      <p:cBhvr>
                                        <p:cTn id="28" dur="1" fill="hold">
                                          <p:stCondLst>
                                            <p:cond delay="999"/>
                                          </p:stCondLst>
                                        </p:cTn>
                                        <p:tgtEl>
                                          <p:spTgt spid="22">
                                            <p:txEl>
                                              <p:pRg st="6" end="6"/>
                                            </p:txEl>
                                          </p:spTgt>
                                        </p:tgtEl>
                                        <p:attrNameLst>
                                          <p:attrName>style.visibility</p:attrName>
                                        </p:attrNameLst>
                                      </p:cBhvr>
                                      <p:to>
                                        <p:strVal val="hidden"/>
                                      </p:to>
                                    </p:set>
                                  </p:childTnLst>
                                </p:cTn>
                              </p:par>
                              <p:par>
                                <p:cTn id="29" presetID="2" presetClass="entr" presetSubtype="4" fill="hold" grpId="0" nodeType="with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anim calcmode="lin" valueType="num">
                                      <p:cBhvr additive="base">
                                        <p:cTn id="31" dur="50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11">
                                            <p:txEl>
                                              <p:pRg st="0" end="0"/>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xEl>
                                              <p:pRg st="1" end="1"/>
                                            </p:txEl>
                                          </p:spTgt>
                                        </p:tgtEl>
                                        <p:attrNameLst>
                                          <p:attrName>style.visibility</p:attrName>
                                        </p:attrNameLst>
                                      </p:cBhvr>
                                      <p:to>
                                        <p:strVal val="visible"/>
                                      </p:to>
                                    </p:set>
                                    <p:anim calcmode="lin" valueType="num">
                                      <p:cBhvr additive="base">
                                        <p:cTn id="35" dur="50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36" dur="50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par>
                          <p:cTn id="37" fill="hold">
                            <p:stCondLst>
                              <p:cond delay="5000"/>
                            </p:stCondLst>
                            <p:childTnLst>
                              <p:par>
                                <p:cTn id="38" presetID="2" presetClass="entr" presetSubtype="4"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 calcmode="lin" valueType="num">
                                      <p:cBhvr additive="base">
                                        <p:cTn id="40" dur="5000" fill="hold"/>
                                        <p:tgtEl>
                                          <p:spTgt spid="9"/>
                                        </p:tgtEl>
                                        <p:attrNameLst>
                                          <p:attrName>ppt_x</p:attrName>
                                        </p:attrNameLst>
                                      </p:cBhvr>
                                      <p:tavLst>
                                        <p:tav tm="0">
                                          <p:val>
                                            <p:strVal val="#ppt_x"/>
                                          </p:val>
                                        </p:tav>
                                        <p:tav tm="100000">
                                          <p:val>
                                            <p:strVal val="#ppt_x"/>
                                          </p:val>
                                        </p:tav>
                                      </p:tavLst>
                                    </p:anim>
                                    <p:anim calcmode="lin" valueType="num">
                                      <p:cBhvr additive="base">
                                        <p:cTn id="41" dur="5000" fill="hold"/>
                                        <p:tgtEl>
                                          <p:spTgt spid="9"/>
                                        </p:tgtEl>
                                        <p:attrNameLst>
                                          <p:attrName>ppt_y</p:attrName>
                                        </p:attrNameLst>
                                      </p:cBhvr>
                                      <p:tavLst>
                                        <p:tav tm="0">
                                          <p:val>
                                            <p:strVal val="1+#ppt_h/2"/>
                                          </p:val>
                                        </p:tav>
                                        <p:tav tm="100000">
                                          <p:val>
                                            <p:strVal val="#ppt_y"/>
                                          </p:val>
                                        </p:tav>
                                      </p:tavLst>
                                    </p:anim>
                                  </p:childTnLst>
                                </p:cTn>
                              </p:par>
                            </p:childTnLst>
                          </p:cTn>
                        </p:par>
                        <p:par>
                          <p:cTn id="42" fill="hold">
                            <p:stCondLst>
                              <p:cond delay="10000"/>
                            </p:stCondLst>
                            <p:childTnLst>
                              <p:par>
                                <p:cTn id="43" presetID="3" presetClass="entr" presetSubtype="10" fill="hold" grpId="1" nodeType="after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blinds(horizontal)">
                                      <p:cBhvr>
                                        <p:cTn id="45" dur="5000"/>
                                        <p:tgtEl>
                                          <p:spTgt spid="9"/>
                                        </p:tgtEl>
                                      </p:cBhvr>
                                    </p:animEffect>
                                  </p:childTnLst>
                                </p:cTn>
                              </p:par>
                              <p:par>
                                <p:cTn id="46" presetID="2" presetClass="entr" presetSubtype="6" fill="hold" grpId="0" nodeType="withEffect">
                                  <p:stCondLst>
                                    <p:cond delay="0"/>
                                  </p:stCondLst>
                                  <p:childTnLst>
                                    <p:set>
                                      <p:cBhvr>
                                        <p:cTn id="47" dur="1" fill="hold">
                                          <p:stCondLst>
                                            <p:cond delay="0"/>
                                          </p:stCondLst>
                                        </p:cTn>
                                        <p:tgtEl>
                                          <p:spTgt spid="13">
                                            <p:bg/>
                                          </p:spTgt>
                                        </p:tgtEl>
                                        <p:attrNameLst>
                                          <p:attrName>style.visibility</p:attrName>
                                        </p:attrNameLst>
                                      </p:cBhvr>
                                      <p:to>
                                        <p:strVal val="visible"/>
                                      </p:to>
                                    </p:set>
                                    <p:anim calcmode="lin" valueType="num">
                                      <p:cBhvr additive="base">
                                        <p:cTn id="48" dur="5000" fill="hold"/>
                                        <p:tgtEl>
                                          <p:spTgt spid="13">
                                            <p:bg/>
                                          </p:spTgt>
                                        </p:tgtEl>
                                        <p:attrNameLst>
                                          <p:attrName>ppt_x</p:attrName>
                                        </p:attrNameLst>
                                      </p:cBhvr>
                                      <p:tavLst>
                                        <p:tav tm="0">
                                          <p:val>
                                            <p:strVal val="1+#ppt_w/2"/>
                                          </p:val>
                                        </p:tav>
                                        <p:tav tm="100000">
                                          <p:val>
                                            <p:strVal val="#ppt_x"/>
                                          </p:val>
                                        </p:tav>
                                      </p:tavLst>
                                    </p:anim>
                                    <p:anim calcmode="lin" valueType="num">
                                      <p:cBhvr additive="base">
                                        <p:cTn id="49" dur="5000" fill="hold"/>
                                        <p:tgtEl>
                                          <p:spTgt spid="13">
                                            <p:bg/>
                                          </p:spTgt>
                                        </p:tgtEl>
                                        <p:attrNameLst>
                                          <p:attrName>ppt_y</p:attrName>
                                        </p:attrNameLst>
                                      </p:cBhvr>
                                      <p:tavLst>
                                        <p:tav tm="0">
                                          <p:val>
                                            <p:strVal val="1+#ppt_h/2"/>
                                          </p:val>
                                        </p:tav>
                                        <p:tav tm="100000">
                                          <p:val>
                                            <p:strVal val="#ppt_y"/>
                                          </p:val>
                                        </p:tav>
                                      </p:tavLst>
                                    </p:anim>
                                  </p:childTnLst>
                                </p:cTn>
                              </p:par>
                              <p:par>
                                <p:cTn id="50" presetID="2" presetClass="entr" presetSubtype="6" fill="hold" grpId="0" nodeType="withEffect">
                                  <p:stCondLst>
                                    <p:cond delay="0"/>
                                  </p:stCondLst>
                                  <p:childTnLst>
                                    <p:set>
                                      <p:cBhvr>
                                        <p:cTn id="51" dur="1" fill="hold">
                                          <p:stCondLst>
                                            <p:cond delay="0"/>
                                          </p:stCondLst>
                                        </p:cTn>
                                        <p:tgtEl>
                                          <p:spTgt spid="13">
                                            <p:txEl>
                                              <p:pRg st="0" end="0"/>
                                            </p:txEl>
                                          </p:spTgt>
                                        </p:tgtEl>
                                        <p:attrNameLst>
                                          <p:attrName>style.visibility</p:attrName>
                                        </p:attrNameLst>
                                      </p:cBhvr>
                                      <p:to>
                                        <p:strVal val="visible"/>
                                      </p:to>
                                    </p:set>
                                    <p:anim calcmode="lin" valueType="num">
                                      <p:cBhvr additive="base">
                                        <p:cTn id="52" dur="5000" fill="hold"/>
                                        <p:tgtEl>
                                          <p:spTgt spid="13">
                                            <p:txEl>
                                              <p:pRg st="0" end="0"/>
                                            </p:txEl>
                                          </p:spTgt>
                                        </p:tgtEl>
                                        <p:attrNameLst>
                                          <p:attrName>ppt_x</p:attrName>
                                        </p:attrNameLst>
                                      </p:cBhvr>
                                      <p:tavLst>
                                        <p:tav tm="0">
                                          <p:val>
                                            <p:strVal val="1+#ppt_w/2"/>
                                          </p:val>
                                        </p:tav>
                                        <p:tav tm="100000">
                                          <p:val>
                                            <p:strVal val="#ppt_x"/>
                                          </p:val>
                                        </p:tav>
                                      </p:tavLst>
                                    </p:anim>
                                    <p:anim calcmode="lin" valueType="num">
                                      <p:cBhvr additive="base">
                                        <p:cTn id="53" dur="50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9" grpId="1" animBg="1"/>
      <p:bldP spid="11" grpId="0" build="allAtOnce"/>
      <p:bldP spid="13"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dirty="0"/>
          </a:p>
        </p:txBody>
      </p:sp>
      <p:pic>
        <p:nvPicPr>
          <p:cNvPr id="7" name="מציין מיקום תוכן 6" descr="88.png"/>
          <p:cNvPicPr>
            <a:picLocks noGrp="1" noChangeAspect="1"/>
          </p:cNvPicPr>
          <p:nvPr>
            <p:ph idx="1"/>
          </p:nvPr>
        </p:nvPicPr>
        <p:blipFill>
          <a:blip r:embed="rId3"/>
          <a:stretch>
            <a:fillRect/>
          </a:stretch>
        </p:blipFill>
        <p:spPr>
          <a:xfrm>
            <a:off x="0" y="0"/>
            <a:ext cx="9144000" cy="6858000"/>
          </a:xfrm>
        </p:spPr>
      </p:pic>
      <p:sp>
        <p:nvSpPr>
          <p:cNvPr id="4" name="מלבן 3"/>
          <p:cNvSpPr/>
          <p:nvPr/>
        </p:nvSpPr>
        <p:spPr>
          <a:xfrm>
            <a:off x="1214414" y="785794"/>
            <a:ext cx="6041349" cy="2554545"/>
          </a:xfrm>
          <a:prstGeom prst="rect">
            <a:avLst/>
          </a:prstGeom>
          <a:noFill/>
        </p:spPr>
        <p:txBody>
          <a:bodyPr wrap="square" lIns="91440" tIns="45720" rIns="91440" bIns="45720">
            <a:spAutoFit/>
          </a:bodyPr>
          <a:lstStyle/>
          <a:p>
            <a:pPr algn="ctr"/>
            <a:r>
              <a:rPr lang="ar-SA" sz="8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للأسف أخطأت</a:t>
            </a:r>
          </a:p>
          <a:p>
            <a:pPr algn="ctr"/>
            <a:r>
              <a:rPr lang="ar-SA"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حاول مرة </a:t>
            </a:r>
            <a:r>
              <a:rPr lang="ar-SA" sz="80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اخرى</a:t>
            </a:r>
            <a:r>
              <a:rPr lang="ar-SA" sz="8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t>
            </a:r>
            <a:endParaRPr lang="he-IL" sz="8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8" name="תמונה 7" descr="44.jpg"/>
          <p:cNvPicPr>
            <a:picLocks noChangeAspect="1"/>
          </p:cNvPicPr>
          <p:nvPr/>
        </p:nvPicPr>
        <p:blipFill>
          <a:blip r:embed="rId4"/>
          <a:stretch>
            <a:fillRect/>
          </a:stretch>
        </p:blipFill>
        <p:spPr>
          <a:xfrm>
            <a:off x="3143240" y="3643314"/>
            <a:ext cx="2857519" cy="2419352"/>
          </a:xfrm>
          <a:prstGeom prst="rect">
            <a:avLst/>
          </a:prstGeom>
        </p:spPr>
      </p:pic>
      <p:sp>
        <p:nvSpPr>
          <p:cNvPr id="9" name="חץ שמאלה 8">
            <a:hlinkClick r:id="" action="ppaction://hlinkshowjump?jump=lastslideviewed"/>
          </p:cNvPr>
          <p:cNvSpPr/>
          <p:nvPr/>
        </p:nvSpPr>
        <p:spPr>
          <a:xfrm>
            <a:off x="357158" y="3571876"/>
            <a:ext cx="2571768" cy="207170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hlinkClick r:id="" action="ppaction://hlinkshowjump?jump=lastslideviewed"/>
              </a:rPr>
              <a:t>المحاولة ثانية</a:t>
            </a:r>
            <a:endParaRPr lang="he-IL"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a:p>
            <a:pPr algn="ctr"/>
            <a:endParaRPr lang="en-US" dirty="0"/>
          </a:p>
        </p:txBody>
      </p:sp>
      <p:sp>
        <p:nvSpPr>
          <p:cNvPr id="10" name="מלבן 9"/>
          <p:cNvSpPr/>
          <p:nvPr/>
        </p:nvSpPr>
        <p:spPr>
          <a:xfrm>
            <a:off x="1459609" y="2967335"/>
            <a:ext cx="184730" cy="923330"/>
          </a:xfrm>
          <a:prstGeom prst="rect">
            <a:avLst/>
          </a:prstGeom>
          <a:noFill/>
        </p:spPr>
        <p:txBody>
          <a:bodyPr wrap="none" lIns="91440" tIns="45720" rIns="91440" bIns="45720">
            <a:spAutoFit/>
          </a:bodyPr>
          <a:lstStyle/>
          <a:p>
            <a:pPr algn="ctr"/>
            <a:endParaRPr lang="he-IL"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p:sndAc>
      <p:stSnd>
        <p:snd r:embed="rId2" name="laser.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dirty="0"/>
          </a:p>
        </p:txBody>
      </p:sp>
      <p:pic>
        <p:nvPicPr>
          <p:cNvPr id="6" name="מציין מיקום תוכן 5" descr="449.jpg"/>
          <p:cNvPicPr>
            <a:picLocks noGrp="1" noChangeAspect="1"/>
          </p:cNvPicPr>
          <p:nvPr>
            <p:ph idx="1"/>
          </p:nvPr>
        </p:nvPicPr>
        <p:blipFill>
          <a:blip r:embed="rId3"/>
          <a:stretch>
            <a:fillRect/>
          </a:stretch>
        </p:blipFill>
        <p:spPr>
          <a:xfrm>
            <a:off x="1" y="0"/>
            <a:ext cx="9144000" cy="6858000"/>
          </a:xfrm>
        </p:spPr>
      </p:pic>
      <p:sp>
        <p:nvSpPr>
          <p:cNvPr id="4" name="מלבן 3"/>
          <p:cNvSpPr/>
          <p:nvPr/>
        </p:nvSpPr>
        <p:spPr>
          <a:xfrm>
            <a:off x="1571604" y="1"/>
            <a:ext cx="5755597" cy="3631763"/>
          </a:xfrm>
          <a:prstGeom prst="rect">
            <a:avLst/>
          </a:prstGeom>
          <a:noFill/>
        </p:spPr>
        <p:txBody>
          <a:bodyPr wrap="square" lIns="91440" tIns="45720" rIns="91440" bIns="45720">
            <a:spAutoFit/>
          </a:bodyPr>
          <a:lstStyle/>
          <a:p>
            <a:pPr algn="ctr"/>
            <a:r>
              <a:rPr lang="ar-SA" sz="115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أحسنت صنعاً</a:t>
            </a:r>
            <a:endParaRPr lang="he-IL" sz="115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תמונה 6" descr="55.jpg"/>
          <p:cNvPicPr>
            <a:picLocks noChangeAspect="1"/>
          </p:cNvPicPr>
          <p:nvPr/>
        </p:nvPicPr>
        <p:blipFill>
          <a:blip r:embed="rId4"/>
          <a:stretch>
            <a:fillRect/>
          </a:stretch>
        </p:blipFill>
        <p:spPr>
          <a:xfrm>
            <a:off x="2643174" y="3571876"/>
            <a:ext cx="3857652" cy="2786082"/>
          </a:xfrm>
          <a:prstGeom prst="rect">
            <a:avLst/>
          </a:prstGeom>
        </p:spPr>
      </p:pic>
      <p:sp>
        <p:nvSpPr>
          <p:cNvPr id="8" name="חץ שמאלה 7">
            <a:hlinkClick r:id="rId5" action="ppaction://hlinksldjump"/>
          </p:cNvPr>
          <p:cNvSpPr/>
          <p:nvPr/>
        </p:nvSpPr>
        <p:spPr>
          <a:xfrm>
            <a:off x="0" y="4714884"/>
            <a:ext cx="2571736" cy="20002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b="1" dirty="0" smtClean="0">
                <a:ln w="19050">
                  <a:solidFill>
                    <a:schemeClr val="tx1"/>
                  </a:solidFill>
                  <a:prstDash val="solid"/>
                </a:ln>
                <a:solidFill>
                  <a:schemeClr val="accent3"/>
                </a:solidFill>
                <a:effectLst>
                  <a:outerShdw blurRad="50000" dist="50800" dir="7500000" algn="tl">
                    <a:srgbClr val="000000">
                      <a:shade val="5000"/>
                      <a:alpha val="35000"/>
                    </a:srgbClr>
                  </a:outerShdw>
                </a:effectLst>
                <a:hlinkClick r:id="rId5" action="ppaction://hlinksldjump"/>
              </a:rPr>
              <a:t>العودة للعبة</a:t>
            </a:r>
            <a:endParaRPr lang="en-US" sz="4000" b="1" dirty="0">
              <a:ln w="19050">
                <a:solidFill>
                  <a:schemeClr val="tx1"/>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ransition advClick="0">
    <p:sndAc>
      <p:stSnd>
        <p:snd r:embed="rId2" name="applause.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dirty="0"/>
          </a:p>
        </p:txBody>
      </p:sp>
      <p:pic>
        <p:nvPicPr>
          <p:cNvPr id="6" name="מציין מיקום תוכן 5" descr="449.jpg"/>
          <p:cNvPicPr>
            <a:picLocks noGrp="1" noChangeAspect="1"/>
          </p:cNvPicPr>
          <p:nvPr>
            <p:ph idx="1"/>
          </p:nvPr>
        </p:nvPicPr>
        <p:blipFill>
          <a:blip r:embed="rId3"/>
          <a:stretch>
            <a:fillRect/>
          </a:stretch>
        </p:blipFill>
        <p:spPr>
          <a:xfrm>
            <a:off x="1" y="0"/>
            <a:ext cx="9144000" cy="6858000"/>
          </a:xfrm>
        </p:spPr>
      </p:pic>
      <p:sp>
        <p:nvSpPr>
          <p:cNvPr id="4" name="מלבן 3"/>
          <p:cNvSpPr/>
          <p:nvPr/>
        </p:nvSpPr>
        <p:spPr>
          <a:xfrm>
            <a:off x="1571604" y="1"/>
            <a:ext cx="5755597" cy="3631763"/>
          </a:xfrm>
          <a:prstGeom prst="rect">
            <a:avLst/>
          </a:prstGeom>
          <a:noFill/>
        </p:spPr>
        <p:txBody>
          <a:bodyPr wrap="square" lIns="91440" tIns="45720" rIns="91440" bIns="45720">
            <a:spAutoFit/>
          </a:bodyPr>
          <a:lstStyle/>
          <a:p>
            <a:pPr algn="ctr"/>
            <a:r>
              <a:rPr lang="ar-SA" sz="115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أحسنت صنعاً</a:t>
            </a:r>
            <a:endParaRPr lang="he-IL" sz="115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תמונה 6" descr="55.jpg"/>
          <p:cNvPicPr>
            <a:picLocks noChangeAspect="1"/>
          </p:cNvPicPr>
          <p:nvPr/>
        </p:nvPicPr>
        <p:blipFill>
          <a:blip r:embed="rId4"/>
          <a:stretch>
            <a:fillRect/>
          </a:stretch>
        </p:blipFill>
        <p:spPr>
          <a:xfrm>
            <a:off x="2643174" y="3571876"/>
            <a:ext cx="3857652" cy="2786082"/>
          </a:xfrm>
          <a:prstGeom prst="rect">
            <a:avLst/>
          </a:prstGeom>
        </p:spPr>
      </p:pic>
      <p:sp>
        <p:nvSpPr>
          <p:cNvPr id="8" name="חץ שמאלה 7"/>
          <p:cNvSpPr/>
          <p:nvPr/>
        </p:nvSpPr>
        <p:spPr>
          <a:xfrm>
            <a:off x="0" y="4857736"/>
            <a:ext cx="2571736" cy="20002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ln w="18415" cmpd="sng">
                  <a:solidFill>
                    <a:schemeClr val="tx1"/>
                  </a:solidFill>
                  <a:prstDash val="solid"/>
                </a:ln>
                <a:solidFill>
                  <a:schemeClr val="tx1"/>
                </a:solidFill>
                <a:effectLst>
                  <a:outerShdw blurRad="63500" dir="3600000" algn="tl" rotWithShape="0">
                    <a:srgbClr val="000000">
                      <a:alpha val="70000"/>
                    </a:srgbClr>
                  </a:outerShdw>
                </a:effectLst>
                <a:hlinkClick r:id="rId5" action="ppaction://hlinksldjump"/>
              </a:rPr>
              <a:t>العودة</a:t>
            </a:r>
            <a:r>
              <a:rPr lang="ar-SA" sz="4000" b="1" dirty="0" smtClean="0">
                <a:ln w="19050">
                  <a:solidFill>
                    <a:schemeClr val="tx1"/>
                  </a:solidFill>
                  <a:prstDash val="solid"/>
                </a:ln>
                <a:solidFill>
                  <a:schemeClr val="accent3"/>
                </a:solidFill>
                <a:effectLst>
                  <a:outerShdw blurRad="50000" dist="50800" dir="7500000" algn="tl">
                    <a:srgbClr val="000000">
                      <a:shade val="5000"/>
                      <a:alpha val="35000"/>
                    </a:srgbClr>
                  </a:outerShdw>
                </a:effectLst>
              </a:rPr>
              <a:t> </a:t>
            </a:r>
            <a:r>
              <a:rPr lang="ar-SA" sz="4000" dirty="0" smtClean="0">
                <a:ln w="18415" cmpd="sng">
                  <a:solidFill>
                    <a:schemeClr val="tx1"/>
                  </a:solidFill>
                  <a:prstDash val="solid"/>
                </a:ln>
                <a:solidFill>
                  <a:schemeClr val="tx1"/>
                </a:solidFill>
                <a:effectLst>
                  <a:outerShdw blurRad="63500" dir="3600000" algn="tl" rotWithShape="0">
                    <a:srgbClr val="000000">
                      <a:alpha val="70000"/>
                    </a:srgbClr>
                  </a:outerShdw>
                </a:effectLst>
                <a:hlinkClick r:id="rId5" action="ppaction://hlinksldjump"/>
              </a:rPr>
              <a:t>للعبة</a:t>
            </a:r>
            <a:endParaRPr lang="en-US" sz="4000" b="1" dirty="0">
              <a:ln w="18415" cmpd="sng">
                <a:solidFill>
                  <a:schemeClr val="tx1"/>
                </a:solidFill>
                <a:prstDash val="solid"/>
              </a:ln>
              <a:solidFill>
                <a:schemeClr val="tx1"/>
              </a:solidFill>
              <a:effectLst>
                <a:outerShdw blurRad="50000" dist="50800" dir="7500000" algn="tl">
                  <a:srgbClr val="000000">
                    <a:shade val="5000"/>
                    <a:alpha val="35000"/>
                  </a:srgbClr>
                </a:outerShdw>
              </a:effectLst>
            </a:endParaRPr>
          </a:p>
        </p:txBody>
      </p:sp>
    </p:spTree>
  </p:cSld>
  <p:clrMapOvr>
    <a:masterClrMapping/>
  </p:clrMapOvr>
  <p:transition advClick="0">
    <p:sndAc>
      <p:stSnd>
        <p:snd r:embed="rId2" name="applause.wav" builtIn="1"/>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dirty="0"/>
          </a:p>
        </p:txBody>
      </p:sp>
      <p:pic>
        <p:nvPicPr>
          <p:cNvPr id="6" name="מציין מיקום תוכן 5" descr="449.jpg"/>
          <p:cNvPicPr>
            <a:picLocks noGrp="1" noChangeAspect="1"/>
          </p:cNvPicPr>
          <p:nvPr>
            <p:ph idx="1"/>
          </p:nvPr>
        </p:nvPicPr>
        <p:blipFill>
          <a:blip r:embed="rId3"/>
          <a:stretch>
            <a:fillRect/>
          </a:stretch>
        </p:blipFill>
        <p:spPr>
          <a:xfrm>
            <a:off x="1" y="0"/>
            <a:ext cx="9144000" cy="6858000"/>
          </a:xfrm>
        </p:spPr>
      </p:pic>
      <p:sp>
        <p:nvSpPr>
          <p:cNvPr id="4" name="מלבן 3"/>
          <p:cNvSpPr/>
          <p:nvPr/>
        </p:nvSpPr>
        <p:spPr>
          <a:xfrm>
            <a:off x="1571604" y="1"/>
            <a:ext cx="5755597" cy="3631763"/>
          </a:xfrm>
          <a:prstGeom prst="rect">
            <a:avLst/>
          </a:prstGeom>
          <a:noFill/>
        </p:spPr>
        <p:txBody>
          <a:bodyPr wrap="square" lIns="91440" tIns="45720" rIns="91440" bIns="45720">
            <a:spAutoFit/>
          </a:bodyPr>
          <a:lstStyle/>
          <a:p>
            <a:pPr algn="ctr"/>
            <a:r>
              <a:rPr lang="ar-SA" sz="115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أحسنت صنعاً</a:t>
            </a:r>
            <a:endParaRPr lang="he-IL" sz="115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תמונה 6" descr="55.jpg"/>
          <p:cNvPicPr>
            <a:picLocks noChangeAspect="1"/>
          </p:cNvPicPr>
          <p:nvPr/>
        </p:nvPicPr>
        <p:blipFill>
          <a:blip r:embed="rId4"/>
          <a:stretch>
            <a:fillRect/>
          </a:stretch>
        </p:blipFill>
        <p:spPr>
          <a:xfrm>
            <a:off x="2643174" y="3571876"/>
            <a:ext cx="3857652" cy="2786082"/>
          </a:xfrm>
          <a:prstGeom prst="rect">
            <a:avLst/>
          </a:prstGeom>
        </p:spPr>
      </p:pic>
      <p:sp>
        <p:nvSpPr>
          <p:cNvPr id="8" name="חץ שמאלה 7">
            <a:hlinkClick r:id="rId5" action="ppaction://hlinksldjump"/>
          </p:cNvPr>
          <p:cNvSpPr/>
          <p:nvPr/>
        </p:nvSpPr>
        <p:spPr>
          <a:xfrm>
            <a:off x="0" y="4572008"/>
            <a:ext cx="2571736" cy="20002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b="1" dirty="0" smtClean="0">
                <a:ln w="19050">
                  <a:solidFill>
                    <a:schemeClr val="tx1"/>
                  </a:solidFill>
                  <a:prstDash val="solid"/>
                </a:ln>
                <a:solidFill>
                  <a:schemeClr val="accent3"/>
                </a:solidFill>
                <a:effectLst>
                  <a:outerShdw blurRad="50000" dist="50800" dir="7500000" algn="tl">
                    <a:srgbClr val="000000">
                      <a:shade val="5000"/>
                      <a:alpha val="35000"/>
                    </a:srgbClr>
                  </a:outerShdw>
                </a:effectLst>
                <a:hlinkClick r:id="rId5" action="ppaction://hlinksldjump"/>
              </a:rPr>
              <a:t>العودة للعبة</a:t>
            </a:r>
            <a:endParaRPr lang="en-US" sz="4000" b="1" dirty="0">
              <a:ln w="19050">
                <a:solidFill>
                  <a:schemeClr val="tx1"/>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ransition advClick="0">
    <p:sndAc>
      <p:stSnd>
        <p:snd r:embed="rId2" name="applause.wav" builtIn="1"/>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en-US" dirty="0"/>
          </a:p>
        </p:txBody>
      </p:sp>
      <p:pic>
        <p:nvPicPr>
          <p:cNvPr id="6" name="מציין מיקום תוכן 5" descr="449.jpg"/>
          <p:cNvPicPr>
            <a:picLocks noGrp="1" noChangeAspect="1"/>
          </p:cNvPicPr>
          <p:nvPr>
            <p:ph idx="1"/>
          </p:nvPr>
        </p:nvPicPr>
        <p:blipFill>
          <a:blip r:embed="rId3"/>
          <a:stretch>
            <a:fillRect/>
          </a:stretch>
        </p:blipFill>
        <p:spPr>
          <a:xfrm>
            <a:off x="1" y="0"/>
            <a:ext cx="9144000" cy="6858000"/>
          </a:xfrm>
        </p:spPr>
      </p:pic>
      <p:sp>
        <p:nvSpPr>
          <p:cNvPr id="4" name="מלבן 3"/>
          <p:cNvSpPr/>
          <p:nvPr/>
        </p:nvSpPr>
        <p:spPr>
          <a:xfrm>
            <a:off x="1571604" y="1"/>
            <a:ext cx="5755597" cy="3631763"/>
          </a:xfrm>
          <a:prstGeom prst="rect">
            <a:avLst/>
          </a:prstGeom>
          <a:noFill/>
        </p:spPr>
        <p:txBody>
          <a:bodyPr wrap="square" lIns="91440" tIns="45720" rIns="91440" bIns="45720">
            <a:spAutoFit/>
          </a:bodyPr>
          <a:lstStyle/>
          <a:p>
            <a:pPr algn="ctr"/>
            <a:r>
              <a:rPr lang="ar-SA" sz="115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أحسنت صنعاً</a:t>
            </a:r>
            <a:endParaRPr lang="he-IL" sz="115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תמונה 6" descr="55.jpg"/>
          <p:cNvPicPr>
            <a:picLocks noChangeAspect="1"/>
          </p:cNvPicPr>
          <p:nvPr/>
        </p:nvPicPr>
        <p:blipFill>
          <a:blip r:embed="rId4"/>
          <a:stretch>
            <a:fillRect/>
          </a:stretch>
        </p:blipFill>
        <p:spPr>
          <a:xfrm>
            <a:off x="2643174" y="3571876"/>
            <a:ext cx="3857652" cy="2786082"/>
          </a:xfrm>
          <a:prstGeom prst="rect">
            <a:avLst/>
          </a:prstGeom>
        </p:spPr>
      </p:pic>
      <p:sp>
        <p:nvSpPr>
          <p:cNvPr id="8" name="חץ שמאלה 7">
            <a:hlinkClick r:id="rId5" action="ppaction://hlinksldjump"/>
          </p:cNvPr>
          <p:cNvSpPr/>
          <p:nvPr/>
        </p:nvSpPr>
        <p:spPr>
          <a:xfrm>
            <a:off x="0" y="4643446"/>
            <a:ext cx="2571736" cy="20002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b="1" dirty="0" smtClean="0">
                <a:ln w="19050">
                  <a:solidFill>
                    <a:schemeClr val="tx1"/>
                  </a:solidFill>
                  <a:prstDash val="solid"/>
                </a:ln>
                <a:solidFill>
                  <a:schemeClr val="accent3"/>
                </a:solidFill>
                <a:effectLst>
                  <a:outerShdw blurRad="50000" dist="50800" dir="7500000" algn="tl">
                    <a:srgbClr val="000000">
                      <a:shade val="5000"/>
                      <a:alpha val="35000"/>
                    </a:srgbClr>
                  </a:outerShdw>
                </a:effectLst>
                <a:hlinkClick r:id="rId5" action="ppaction://hlinksldjump"/>
              </a:rPr>
              <a:t>العودة للعبة</a:t>
            </a:r>
            <a:endParaRPr lang="en-US" sz="4000" b="1" dirty="0">
              <a:ln w="19050">
                <a:solidFill>
                  <a:schemeClr val="tx1"/>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ransition advClick="0">
    <p:sndAc>
      <p:stSnd>
        <p:snd r:embed="rId2" name="applause.wav" builtIn="1"/>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لل</a:t>
            </a:r>
            <a:endParaRPr lang="en-US" dirty="0"/>
          </a:p>
        </p:txBody>
      </p:sp>
      <p:pic>
        <p:nvPicPr>
          <p:cNvPr id="6" name="מציין מיקום תוכן 5" descr="449.jpg"/>
          <p:cNvPicPr>
            <a:picLocks noGrp="1" noChangeAspect="1"/>
          </p:cNvPicPr>
          <p:nvPr>
            <p:ph idx="1"/>
          </p:nvPr>
        </p:nvPicPr>
        <p:blipFill>
          <a:blip r:embed="rId3"/>
          <a:stretch>
            <a:fillRect/>
          </a:stretch>
        </p:blipFill>
        <p:spPr>
          <a:xfrm>
            <a:off x="0" y="0"/>
            <a:ext cx="9144000" cy="6858000"/>
          </a:xfrm>
        </p:spPr>
      </p:pic>
      <p:sp>
        <p:nvSpPr>
          <p:cNvPr id="4" name="מלבן 3"/>
          <p:cNvSpPr/>
          <p:nvPr/>
        </p:nvSpPr>
        <p:spPr>
          <a:xfrm>
            <a:off x="1571604" y="1"/>
            <a:ext cx="5755597" cy="3631763"/>
          </a:xfrm>
          <a:prstGeom prst="rect">
            <a:avLst/>
          </a:prstGeom>
          <a:noFill/>
        </p:spPr>
        <p:txBody>
          <a:bodyPr wrap="square" lIns="91440" tIns="45720" rIns="91440" bIns="45720">
            <a:spAutoFit/>
          </a:bodyPr>
          <a:lstStyle/>
          <a:p>
            <a:pPr algn="ctr"/>
            <a:r>
              <a:rPr lang="ar-SA" sz="115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أحسنت صنعاً</a:t>
            </a:r>
            <a:endParaRPr lang="he-IL" sz="115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תמונה 6" descr="55.jpg"/>
          <p:cNvPicPr>
            <a:picLocks noChangeAspect="1"/>
          </p:cNvPicPr>
          <p:nvPr/>
        </p:nvPicPr>
        <p:blipFill>
          <a:blip r:embed="rId4"/>
          <a:stretch>
            <a:fillRect/>
          </a:stretch>
        </p:blipFill>
        <p:spPr>
          <a:xfrm>
            <a:off x="2643174" y="3571876"/>
            <a:ext cx="3857652" cy="2786082"/>
          </a:xfrm>
          <a:prstGeom prst="rect">
            <a:avLst/>
          </a:prstGeom>
        </p:spPr>
      </p:pic>
      <p:sp>
        <p:nvSpPr>
          <p:cNvPr id="8" name="חץ שמאלה 7">
            <a:hlinkClick r:id="rId5" action="ppaction://hlinksldjump"/>
          </p:cNvPr>
          <p:cNvSpPr/>
          <p:nvPr/>
        </p:nvSpPr>
        <p:spPr>
          <a:xfrm>
            <a:off x="0" y="5000636"/>
            <a:ext cx="2500298" cy="15716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מלבן 9"/>
          <p:cNvSpPr/>
          <p:nvPr/>
        </p:nvSpPr>
        <p:spPr>
          <a:xfrm>
            <a:off x="142844" y="5500702"/>
            <a:ext cx="2071702" cy="646331"/>
          </a:xfrm>
          <a:prstGeom prst="rect">
            <a:avLst/>
          </a:prstGeom>
          <a:noFill/>
        </p:spPr>
        <p:txBody>
          <a:bodyPr wrap="square" lIns="91440" tIns="45720" rIns="91440" bIns="45720">
            <a:spAutoFit/>
          </a:bodyPr>
          <a:lstStyle/>
          <a:p>
            <a:pPr algn="ctr"/>
            <a:r>
              <a:rPr lang="ar-SA" sz="36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5" action="ppaction://hlinksldjump"/>
              </a:rPr>
              <a:t>العودة للعبة</a:t>
            </a:r>
            <a:endParaRPr lang="he-IL" sz="36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advClick="0">
    <p:sndAc>
      <p:stSnd>
        <p:snd r:embed="rId2" name="applause.wav" builtIn="1"/>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اااا</a:t>
            </a:r>
            <a:endParaRPr lang="en-US" dirty="0"/>
          </a:p>
        </p:txBody>
      </p:sp>
      <p:pic>
        <p:nvPicPr>
          <p:cNvPr id="6" name="מציין מיקום תוכן 5" descr="449.jpg"/>
          <p:cNvPicPr>
            <a:picLocks noGrp="1" noChangeAspect="1"/>
          </p:cNvPicPr>
          <p:nvPr>
            <p:ph idx="1"/>
          </p:nvPr>
        </p:nvPicPr>
        <p:blipFill>
          <a:blip r:embed="rId3"/>
          <a:stretch>
            <a:fillRect/>
          </a:stretch>
        </p:blipFill>
        <p:spPr>
          <a:xfrm>
            <a:off x="1" y="0"/>
            <a:ext cx="9144000" cy="6858000"/>
          </a:xfrm>
        </p:spPr>
      </p:pic>
      <p:sp>
        <p:nvSpPr>
          <p:cNvPr id="4" name="מלבן 3"/>
          <p:cNvSpPr/>
          <p:nvPr/>
        </p:nvSpPr>
        <p:spPr>
          <a:xfrm>
            <a:off x="1571604" y="1"/>
            <a:ext cx="5755597" cy="3631763"/>
          </a:xfrm>
          <a:prstGeom prst="rect">
            <a:avLst/>
          </a:prstGeom>
          <a:noFill/>
        </p:spPr>
        <p:txBody>
          <a:bodyPr wrap="square" lIns="91440" tIns="45720" rIns="91440" bIns="45720">
            <a:spAutoFit/>
          </a:bodyPr>
          <a:lstStyle/>
          <a:p>
            <a:pPr algn="ctr"/>
            <a:r>
              <a:rPr lang="ar-SA" sz="115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أحسنت صنعاً</a:t>
            </a:r>
            <a:endParaRPr lang="he-IL" sz="115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7" name="תמונה 6" descr="55.jpg"/>
          <p:cNvPicPr>
            <a:picLocks noChangeAspect="1"/>
          </p:cNvPicPr>
          <p:nvPr/>
        </p:nvPicPr>
        <p:blipFill>
          <a:blip r:embed="rId4"/>
          <a:stretch>
            <a:fillRect/>
          </a:stretch>
        </p:blipFill>
        <p:spPr>
          <a:xfrm>
            <a:off x="2643174" y="3571876"/>
            <a:ext cx="3857652" cy="2786082"/>
          </a:xfrm>
          <a:prstGeom prst="rect">
            <a:avLst/>
          </a:prstGeom>
        </p:spPr>
      </p:pic>
      <p:sp>
        <p:nvSpPr>
          <p:cNvPr id="8" name="חץ שמאלה 7">
            <a:hlinkClick r:id="rId5" action="ppaction://hlinksldjump"/>
          </p:cNvPr>
          <p:cNvSpPr/>
          <p:nvPr/>
        </p:nvSpPr>
        <p:spPr>
          <a:xfrm>
            <a:off x="0" y="4857760"/>
            <a:ext cx="2428860" cy="200024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מלבן 9"/>
          <p:cNvSpPr/>
          <p:nvPr/>
        </p:nvSpPr>
        <p:spPr>
          <a:xfrm>
            <a:off x="571472" y="5572140"/>
            <a:ext cx="1714512" cy="830997"/>
          </a:xfrm>
          <a:prstGeom prst="rect">
            <a:avLst/>
          </a:prstGeom>
          <a:noFill/>
        </p:spPr>
        <p:txBody>
          <a:bodyPr wrap="square" lIns="91440" tIns="45720" rIns="91440" bIns="45720">
            <a:spAutoFit/>
          </a:bodyPr>
          <a:lstStyle/>
          <a:p>
            <a:pPr algn="ctr"/>
            <a:r>
              <a:rPr lang="ar-SA" sz="2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5" action="ppaction://hlinksldjump"/>
              </a:rPr>
              <a:t>العودة للعبة            </a:t>
            </a:r>
            <a:endParaRPr lang="he-IL" sz="2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advClick="0">
    <p:sndAc>
      <p:stSnd>
        <p:snd r:embed="rId2" name="applause.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descr="خلفية نجوم.jpg"/>
          <p:cNvPicPr>
            <a:picLocks noChangeAspect="1"/>
          </p:cNvPicPr>
          <p:nvPr/>
        </p:nvPicPr>
        <p:blipFill>
          <a:blip r:embed="rId3"/>
          <a:stretch>
            <a:fillRect/>
          </a:stretch>
        </p:blipFill>
        <p:spPr>
          <a:xfrm>
            <a:off x="0" y="0"/>
            <a:ext cx="9144000" cy="6751136"/>
          </a:xfrm>
          <a:prstGeom prst="rect">
            <a:avLst/>
          </a:prstGeom>
        </p:spPr>
      </p:pic>
      <p:sp>
        <p:nvSpPr>
          <p:cNvPr id="2" name="כותרת 1"/>
          <p:cNvSpPr>
            <a:spLocks noGrp="1"/>
          </p:cNvSpPr>
          <p:nvPr>
            <p:ph type="title"/>
          </p:nvPr>
        </p:nvSpPr>
        <p:spPr/>
        <p:txBody>
          <a:bodyPr/>
          <a:lstStyle/>
          <a:p>
            <a:r>
              <a:rPr lang="ar-SA" dirty="0" smtClean="0">
                <a:latin typeface="Times New Roman" pitchFamily="18" charset="0"/>
                <a:cs typeface="Times New Roman" pitchFamily="18" charset="0"/>
              </a:rPr>
              <a:t>تعليمات اللعبة</a:t>
            </a:r>
            <a:endParaRPr lang="en-US" dirty="0">
              <a:latin typeface="Times New Roman" pitchFamily="18" charset="0"/>
              <a:cs typeface="Times New Roman" pitchFamily="18" charset="0"/>
            </a:endParaRPr>
          </a:p>
        </p:txBody>
      </p:sp>
      <p:sp>
        <p:nvSpPr>
          <p:cNvPr id="3" name="מציין מיקום תוכן 2"/>
          <p:cNvSpPr>
            <a:spLocks noGrp="1"/>
          </p:cNvSpPr>
          <p:nvPr>
            <p:ph idx="1"/>
          </p:nvPr>
        </p:nvSpPr>
        <p:spPr>
          <a:xfrm>
            <a:off x="500034" y="1285860"/>
            <a:ext cx="8229600" cy="4714908"/>
          </a:xfrm>
        </p:spPr>
        <p:txBody>
          <a:bodyPr>
            <a:normAutofit lnSpcReduction="10000"/>
          </a:bodyPr>
          <a:lstStyle/>
          <a:p>
            <a:pPr algn="r" rtl="1"/>
            <a:r>
              <a:rPr lang="ar-SA" dirty="0" smtClean="0"/>
              <a:t>هذه اللعبة عبارة عن لعبة بازل، والتي تحوي على صورة مغطاة بمربعات، وكل مربع بداخله سؤال عن موضوع النفايات المنزلية الصلبة(من ما تم تمريره بتعليم هذا الموضوع)، وعلى الطالب أن يجيب سؤال تلو الآخر، وحسب ترتيب وترقيم الأسئلة الموجودة.</a:t>
            </a:r>
          </a:p>
          <a:p>
            <a:pPr algn="r" rtl="1"/>
            <a:r>
              <a:rPr lang="ar-SA" dirty="0" smtClean="0"/>
              <a:t>كل إجابة صحيحة من قبل الطالب تؤدي لزوال قطعة من القطع التي تغطي صورة </a:t>
            </a:r>
            <a:r>
              <a:rPr lang="ar-SA" dirty="0" err="1" smtClean="0"/>
              <a:t>البازل</a:t>
            </a:r>
            <a:r>
              <a:rPr lang="ar-SA" dirty="0" smtClean="0"/>
              <a:t>، والإجابة الخاطئة ترجع الطالب للمرحلة التي أخطأ </a:t>
            </a:r>
            <a:r>
              <a:rPr lang="ar-SA" dirty="0" err="1" smtClean="0"/>
              <a:t>بها</a:t>
            </a:r>
            <a:r>
              <a:rPr lang="ar-SA" dirty="0" smtClean="0"/>
              <a:t>.</a:t>
            </a:r>
          </a:p>
          <a:p>
            <a:pPr algn="r" rtl="1"/>
            <a:r>
              <a:rPr lang="ar-SA" dirty="0" smtClean="0"/>
              <a:t>يحصل الطالب على صورة </a:t>
            </a:r>
            <a:r>
              <a:rPr lang="ar-SA" dirty="0" err="1" smtClean="0"/>
              <a:t>البازل</a:t>
            </a:r>
            <a:r>
              <a:rPr lang="ar-SA" dirty="0" smtClean="0"/>
              <a:t> كاملة في حالة إنه أجاب على جميع الأسئلة. </a:t>
            </a:r>
          </a:p>
          <a:p>
            <a:pPr algn="r" rtl="1">
              <a:buNone/>
            </a:pPr>
            <a:endParaRPr lang="en-US" dirty="0"/>
          </a:p>
        </p:txBody>
      </p:sp>
      <p:sp>
        <p:nvSpPr>
          <p:cNvPr id="4" name="חץ שמאלה 3">
            <a:hlinkClick r:id="rId4" action="ppaction://hlinksldjump"/>
          </p:cNvPr>
          <p:cNvSpPr/>
          <p:nvPr/>
        </p:nvSpPr>
        <p:spPr>
          <a:xfrm>
            <a:off x="214282" y="5286388"/>
            <a:ext cx="2643206" cy="1428736"/>
          </a:xfrm>
          <a:prstGeom prst="lef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hlinkClick r:id="rId4" action="ppaction://hlinksldjump"/>
              </a:rPr>
              <a:t>عودة لصفحة الرئيسية</a:t>
            </a:r>
            <a:endParaRPr lang="he-IL" sz="20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a:endParaRPr lang="en-US" dirty="0"/>
          </a:p>
        </p:txBody>
      </p:sp>
    </p:spTree>
  </p:cSld>
  <p:clrMapOvr>
    <a:masterClrMapping/>
  </p:clrMapOvr>
  <p:transition advClick="0">
    <p:sndAc>
      <p:stSnd>
        <p:snd r:embed="rId2" name="chimes.wav" builtIn="1"/>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descr="32.png"/>
          <p:cNvPicPr>
            <a:picLocks noChangeAspect="1"/>
          </p:cNvPicPr>
          <p:nvPr/>
        </p:nvPicPr>
        <p:blipFill>
          <a:blip r:embed="rId3"/>
          <a:stretch>
            <a:fillRect/>
          </a:stretch>
        </p:blipFill>
        <p:spPr>
          <a:xfrm>
            <a:off x="0" y="0"/>
            <a:ext cx="9143999" cy="7143776"/>
          </a:xfrm>
          <a:prstGeom prst="rect">
            <a:avLst/>
          </a:prstGeom>
        </p:spPr>
      </p:pic>
      <p:sp>
        <p:nvSpPr>
          <p:cNvPr id="5" name="אליפסה 4">
            <a:hlinkClick r:id="" action="ppaction://hlinkshowjump?jump=firstslide"/>
          </p:cNvPr>
          <p:cNvSpPr/>
          <p:nvPr/>
        </p:nvSpPr>
        <p:spPr>
          <a:xfrm>
            <a:off x="214282" y="214290"/>
            <a:ext cx="1928826" cy="1357322"/>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b="1" dirty="0" smtClean="0">
                <a:hlinkClick r:id="" action="ppaction://hlinkshowjump?jump=firstslide"/>
              </a:rPr>
              <a:t>خروج</a:t>
            </a:r>
            <a:endParaRPr lang="en-US" sz="4400" b="1" dirty="0"/>
          </a:p>
        </p:txBody>
      </p:sp>
    </p:spTree>
  </p:cSld>
  <p:clrMapOvr>
    <a:masterClrMapping/>
  </p:clrMapOvr>
  <p:transition advClick="0">
    <p:strips dir="ru"/>
    <p:sndAc>
      <p:stSnd>
        <p:snd r:embed="rId2" name="breeze.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5">
                                            <p:bg/>
                                          </p:spTgt>
                                        </p:tgtEl>
                                        <p:attrNameLst>
                                          <p:attrName>style.visibility</p:attrName>
                                        </p:attrNameLst>
                                      </p:cBhvr>
                                      <p:to>
                                        <p:strVal val="visible"/>
                                      </p:to>
                                    </p:set>
                                    <p:anim calcmode="lin" valueType="num">
                                      <p:cBhvr additive="base">
                                        <p:cTn id="7" dur="2000" fill="hold"/>
                                        <p:tgtEl>
                                          <p:spTgt spid="5">
                                            <p:bg/>
                                          </p:spTgt>
                                        </p:tgtEl>
                                        <p:attrNameLst>
                                          <p:attrName>ppt_x</p:attrName>
                                        </p:attrNameLst>
                                      </p:cBhvr>
                                      <p:tavLst>
                                        <p:tav tm="0">
                                          <p:val>
                                            <p:strVal val="1+#ppt_w/2"/>
                                          </p:val>
                                        </p:tav>
                                        <p:tav tm="100000">
                                          <p:val>
                                            <p:strVal val="#ppt_x"/>
                                          </p:val>
                                        </p:tav>
                                      </p:tavLst>
                                    </p:anim>
                                    <p:anim calcmode="lin" valueType="num">
                                      <p:cBhvr additive="base">
                                        <p:cTn id="8" dur="2000" fill="hold"/>
                                        <p:tgtEl>
                                          <p:spTgt spid="5">
                                            <p:bg/>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 calcmode="lin" valueType="num">
                                      <p:cBhvr additive="base">
                                        <p:cTn id="11" dur="20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2" dur="2000" fill="hold"/>
                                        <p:tgtEl>
                                          <p:spTgt spid="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اا</a:t>
            </a:r>
            <a:endParaRPr lang="en-US" dirty="0"/>
          </a:p>
        </p:txBody>
      </p:sp>
      <p:pic>
        <p:nvPicPr>
          <p:cNvPr id="6" name="מציין מיקום תוכן 5" descr="32.png"/>
          <p:cNvPicPr>
            <a:picLocks noGrp="1" noChangeAspect="1"/>
          </p:cNvPicPr>
          <p:nvPr>
            <p:ph idx="1"/>
          </p:nvPr>
        </p:nvPicPr>
        <p:blipFill>
          <a:blip r:embed="rId3"/>
          <a:stretch>
            <a:fillRect/>
          </a:stretch>
        </p:blipFill>
        <p:spPr>
          <a:xfrm>
            <a:off x="0" y="0"/>
            <a:ext cx="9183323" cy="6858000"/>
          </a:xfrm>
        </p:spPr>
      </p:pic>
      <p:sp>
        <p:nvSpPr>
          <p:cNvPr id="7" name="מלבן 6"/>
          <p:cNvSpPr/>
          <p:nvPr/>
        </p:nvSpPr>
        <p:spPr>
          <a:xfrm>
            <a:off x="0" y="0"/>
            <a:ext cx="3571868" cy="3500438"/>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מלבן 7"/>
          <p:cNvSpPr/>
          <p:nvPr/>
        </p:nvSpPr>
        <p:spPr>
          <a:xfrm>
            <a:off x="3500430" y="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6"/>
              </a:solidFill>
            </a:endParaRPr>
          </a:p>
        </p:txBody>
      </p:sp>
      <p:sp>
        <p:nvSpPr>
          <p:cNvPr id="10" name="מלבן 9"/>
          <p:cNvSpPr/>
          <p:nvPr/>
        </p:nvSpPr>
        <p:spPr>
          <a:xfrm>
            <a:off x="0" y="3429000"/>
            <a:ext cx="3500430"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US" dirty="0"/>
          </a:p>
        </p:txBody>
      </p:sp>
      <p:sp>
        <p:nvSpPr>
          <p:cNvPr id="11" name="מלבן 10"/>
          <p:cNvSpPr/>
          <p:nvPr/>
        </p:nvSpPr>
        <p:spPr>
          <a:xfrm>
            <a:off x="5357786" y="3429000"/>
            <a:ext cx="3929122"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מלבן 11"/>
          <p:cNvSpPr/>
          <p:nvPr/>
        </p:nvSpPr>
        <p:spPr>
          <a:xfrm>
            <a:off x="5357818" y="0"/>
            <a:ext cx="3929090" cy="3429000"/>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ar-SA" sz="2000" b="1" dirty="0" smtClean="0">
                <a:ln w="12700">
                  <a:solidFill>
                    <a:schemeClr val="tx2">
                      <a:satMod val="155000"/>
                    </a:schemeClr>
                  </a:solidFill>
                  <a:prstDash val="solid"/>
                </a:ln>
                <a:solidFill>
                  <a:schemeClr val="tx1"/>
                </a:solidFill>
                <a:effectLst>
                  <a:outerShdw blurRad="41275" dist="20320" dir="1800000" algn="tl" rotWithShape="0">
                    <a:srgbClr val="000000">
                      <a:alpha val="40000"/>
                    </a:srgbClr>
                  </a:outerShdw>
                </a:effectLst>
              </a:rPr>
              <a:t>1</a:t>
            </a:r>
            <a:r>
              <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rPr>
              <a:t>-النفايات المنزلية الصلبة </a:t>
            </a:r>
            <a:r>
              <a:rPr lang="ar-SA" sz="2000" b="1" smtClean="0">
                <a:ln w="12700">
                  <a:solidFill>
                    <a:schemeClr val="tx1"/>
                  </a:solidFill>
                  <a:prstDash val="solid"/>
                </a:ln>
                <a:solidFill>
                  <a:schemeClr val="tx1"/>
                </a:solidFill>
                <a:effectLst>
                  <a:outerShdw blurRad="41275" dist="20320" dir="1800000" algn="tl" rotWithShape="0">
                    <a:srgbClr val="000000">
                      <a:alpha val="40000"/>
                    </a:srgbClr>
                  </a:outerShdw>
                </a:effectLst>
              </a:rPr>
              <a:t>هي:</a:t>
            </a:r>
            <a:endParaRPr lang="ar-SA" sz="2000" b="1"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 action="ppaction://hlinkshowjump?jump=nextslide"/>
            </a:endParaRPr>
          </a:p>
          <a:p>
            <a:pPr algn="ctr"/>
            <a:r>
              <a:rPr lang="ar-SA" sz="2000" smtClean="0">
                <a:ln w="18415" cmpd="sng">
                  <a:solidFill>
                    <a:schemeClr val="tx1"/>
                  </a:solidFill>
                  <a:prstDash val="solid"/>
                </a:ln>
                <a:solidFill>
                  <a:schemeClr val="tx1"/>
                </a:solidFill>
                <a:effectLst>
                  <a:outerShdw blurRad="63500" dir="3600000" algn="tl" rotWithShape="0">
                    <a:srgbClr val="000000">
                      <a:alpha val="70000"/>
                    </a:srgbClr>
                  </a:outerShdw>
                </a:effectLst>
                <a:hlinkClick r:id="rId4" action="ppaction://hlinksldjump"/>
              </a:rPr>
              <a:t>1-تراكم مواد بالحالة الصلبة والتي لم </a:t>
            </a:r>
            <a:endParaRPr lang="ar-SA" sz="2000" smtClean="0">
              <a:ln w="18415" cmpd="sng">
                <a:solidFill>
                  <a:schemeClr val="tx1"/>
                </a:solidFill>
                <a:prstDash val="solid"/>
              </a:ln>
              <a:solidFill>
                <a:schemeClr val="tx1"/>
              </a:solidFill>
              <a:effectLst>
                <a:outerShdw blurRad="63500" dir="3600000" algn="tl" rotWithShape="0">
                  <a:srgbClr val="000000">
                    <a:alpha val="70000"/>
                  </a:srgbClr>
                </a:outerShdw>
              </a:effectLst>
              <a:hlinkClick r:id="" action="ppaction://hlinkshowjump?jump=nextslide"/>
            </a:endParaRPr>
          </a:p>
          <a:p>
            <a:pPr algn="ctr"/>
            <a:r>
              <a:rPr lang="ar-SA" sz="2000" smtClean="0">
                <a:ln w="18415" cmpd="sng">
                  <a:solidFill>
                    <a:schemeClr val="tx1"/>
                  </a:solidFill>
                  <a:prstDash val="solid"/>
                </a:ln>
                <a:solidFill>
                  <a:schemeClr val="tx1"/>
                </a:solidFill>
                <a:effectLst>
                  <a:outerShdw blurRad="63500" dir="3600000" algn="tl" rotWithShape="0">
                    <a:srgbClr val="000000">
                      <a:alpha val="70000"/>
                    </a:srgbClr>
                  </a:outerShdw>
                </a:effectLst>
                <a:hlinkClick r:id="rId4" action="ppaction://hlinksldjump"/>
              </a:rPr>
              <a:t>تخرج عن نطاق الإستعمال والحاجة.</a:t>
            </a:r>
            <a:endParaRPr lang="ar-SA" sz="2000" smtClean="0">
              <a:ln w="18415" cmpd="sng">
                <a:solidFill>
                  <a:schemeClr val="tx1"/>
                </a:solidFill>
                <a:prstDash val="solid"/>
              </a:ln>
              <a:solidFill>
                <a:schemeClr val="tx1"/>
              </a:solidFill>
              <a:effectLst>
                <a:outerShdw blurRad="63500" dir="3600000" algn="tl" rotWithShape="0">
                  <a:srgbClr val="000000">
                    <a:alpha val="70000"/>
                  </a:srgbClr>
                </a:outerShdw>
              </a:effectLst>
            </a:endParaRPr>
          </a:p>
          <a:p>
            <a:pPr algn="ctr"/>
            <a:endParaRPr lang="ar-SA" sz="2000" b="1" smtClean="0">
              <a:ln w="12700">
                <a:solidFill>
                  <a:schemeClr val="tx1"/>
                </a:solidFill>
                <a:prstDash val="solid"/>
              </a:ln>
              <a:solidFill>
                <a:schemeClr val="tx1"/>
              </a:solidFill>
              <a:effectLst>
                <a:outerShdw blurRad="41275" dist="20320" dir="1800000" algn="tl" rotWithShape="0">
                  <a:srgbClr val="000000">
                    <a:alpha val="40000"/>
                  </a:srgbClr>
                </a:outerShdw>
              </a:effectLst>
            </a:endParaRPr>
          </a:p>
          <a:p>
            <a:pPr algn="ctr"/>
            <a:r>
              <a:rPr lang="ar-SA" sz="2000" smtClean="0">
                <a:ln w="18415" cmpd="sng">
                  <a:solidFill>
                    <a:schemeClr val="tx1"/>
                  </a:solidFill>
                  <a:prstDash val="solid"/>
                </a:ln>
                <a:solidFill>
                  <a:schemeClr val="tx1"/>
                </a:solidFill>
                <a:effectLst>
                  <a:outerShdw blurRad="63500" dir="3600000" algn="tl" rotWithShape="0">
                    <a:srgbClr val="000000">
                      <a:alpha val="70000"/>
                    </a:srgbClr>
                  </a:outerShdw>
                </a:effectLst>
                <a:hlinkClick r:id="rId4" action="ppaction://hlinksldjump"/>
              </a:rPr>
              <a:t>2-مجموعة مواد بالحالة السائلة والتي </a:t>
            </a:r>
          </a:p>
          <a:p>
            <a:pPr algn="ctr"/>
            <a:r>
              <a:rPr lang="ar-SA" sz="2000" smtClean="0">
                <a:ln w="18415" cmpd="sng">
                  <a:solidFill>
                    <a:schemeClr val="tx1"/>
                  </a:solidFill>
                  <a:prstDash val="solid"/>
                </a:ln>
                <a:solidFill>
                  <a:schemeClr val="tx1"/>
                </a:solidFill>
                <a:effectLst>
                  <a:outerShdw blurRad="63500" dir="3600000" algn="tl" rotWithShape="0">
                    <a:srgbClr val="000000">
                      <a:alpha val="70000"/>
                    </a:srgbClr>
                  </a:outerShdw>
                </a:effectLst>
                <a:hlinkClick r:id="rId4" action="ppaction://hlinksldjump"/>
              </a:rPr>
              <a:t>خرجت عن نطاق الإستعمال والحاجة.</a:t>
            </a:r>
            <a:endParaRPr lang="ar-SA" sz="2000" smtClean="0">
              <a:ln w="18415" cmpd="sng">
                <a:solidFill>
                  <a:schemeClr val="tx1"/>
                </a:solidFill>
                <a:prstDash val="solid"/>
              </a:ln>
              <a:solidFill>
                <a:schemeClr val="tx1"/>
              </a:solidFill>
              <a:effectLst>
                <a:outerShdw blurRad="63500" dir="3600000" algn="tl" rotWithShape="0">
                  <a:srgbClr val="000000">
                    <a:alpha val="70000"/>
                  </a:srgbClr>
                </a:outerShdw>
              </a:effectLst>
            </a:endParaRPr>
          </a:p>
          <a:p>
            <a:pPr algn="ctr"/>
            <a:endParaRPr lang="ar-SA" sz="2000" b="1" smtClean="0">
              <a:ln w="12700">
                <a:solidFill>
                  <a:schemeClr val="tx1"/>
                </a:solidFill>
                <a:prstDash val="solid"/>
              </a:ln>
              <a:solidFill>
                <a:schemeClr val="tx1"/>
              </a:solidFill>
              <a:effectLst>
                <a:outerShdw blurRad="41275" dist="20320" dir="1800000" algn="tl" rotWithShape="0">
                  <a:srgbClr val="000000">
                    <a:alpha val="40000"/>
                  </a:srgbClr>
                </a:outerShdw>
              </a:effectLst>
            </a:endParaRPr>
          </a:p>
          <a:p>
            <a:pPr algn="ctr"/>
            <a:r>
              <a:rPr lang="ar-SA" sz="2000" smtClean="0">
                <a:ln w="18415" cmpd="sng">
                  <a:solidFill>
                    <a:schemeClr val="tx1"/>
                  </a:solidFill>
                  <a:prstDash val="solid"/>
                </a:ln>
                <a:solidFill>
                  <a:schemeClr val="tx1"/>
                </a:solidFill>
                <a:effectLst>
                  <a:outerShdw blurRad="63500" dir="3600000" algn="tl" rotWithShape="0">
                    <a:srgbClr val="000000">
                      <a:alpha val="70000"/>
                    </a:srgbClr>
                  </a:outerShdw>
                </a:effectLst>
                <a:hlinkClick r:id="rId5" action="ppaction://hlinksldjump"/>
              </a:rPr>
              <a:t>3-تراكم مواد بالحالة الصلبة والتي خرجت عن نطاق الإستعمال والحاجة</a:t>
            </a:r>
            <a:r>
              <a:rPr lang="ar-SA" smtClean="0">
                <a:ln w="18415" cmpd="sng">
                  <a:solidFill>
                    <a:schemeClr val="tx1"/>
                  </a:solidFill>
                  <a:prstDash val="solid"/>
                </a:ln>
                <a:solidFill>
                  <a:schemeClr val="tx1"/>
                </a:solidFill>
                <a:effectLst>
                  <a:outerShdw blurRad="63500" dir="3600000" algn="tl" rotWithShape="0">
                    <a:srgbClr val="000000">
                      <a:alpha val="70000"/>
                    </a:srgbClr>
                  </a:outerShdw>
                </a:effectLst>
                <a:hlinkClick r:id="rId5" action="ppaction://hlinksldjump"/>
              </a:rPr>
              <a:t>.</a:t>
            </a:r>
            <a:endParaRPr lang="en-US" dirty="0">
              <a:ln w="18415" cmpd="sng">
                <a:solidFill>
                  <a:schemeClr val="tx1"/>
                </a:solidFill>
                <a:prstDash val="solid"/>
              </a:ln>
              <a:solidFill>
                <a:schemeClr val="tx1"/>
              </a:solidFill>
              <a:effectLst>
                <a:outerShdw blurRad="63500" dir="3600000" algn="tl" rotWithShape="0">
                  <a:srgbClr val="000000">
                    <a:alpha val="70000"/>
                  </a:srgbClr>
                </a:outerShdw>
              </a:effectLst>
            </a:endParaRPr>
          </a:p>
        </p:txBody>
      </p:sp>
      <p:sp>
        <p:nvSpPr>
          <p:cNvPr id="13" name="מלבן 12"/>
          <p:cNvSpPr/>
          <p:nvPr/>
        </p:nvSpPr>
        <p:spPr>
          <a:xfrm>
            <a:off x="3500430" y="342900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מלבן 15"/>
          <p:cNvSpPr/>
          <p:nvPr/>
        </p:nvSpPr>
        <p:spPr>
          <a:xfrm>
            <a:off x="3714744" y="357166"/>
            <a:ext cx="1636432" cy="1938992"/>
          </a:xfrm>
          <a:prstGeom prst="rect">
            <a:avLst/>
          </a:prstGeom>
          <a:noFill/>
        </p:spPr>
        <p:txBody>
          <a:bodyPr wrap="square" lIns="91440" tIns="45720" rIns="91440" bIns="45720">
            <a:spAutoFit/>
          </a:bodyPr>
          <a:lstStyle/>
          <a:p>
            <a:pPr algn="ctr"/>
            <a:r>
              <a:rPr lang="ar-SA" sz="2000" b="1" dirty="0" smtClean="0">
                <a:ln w="12700">
                  <a:solidFill>
                    <a:schemeClr val="tx2">
                      <a:satMod val="155000"/>
                    </a:schemeClr>
                  </a:solidFill>
                  <a:prstDash val="solid"/>
                </a:ln>
                <a:effectLst>
                  <a:outerShdw blurRad="41275" dist="20320" dir="1800000" algn="tl" rotWithShape="0">
                    <a:srgbClr val="000000">
                      <a:alpha val="40000"/>
                    </a:srgbClr>
                  </a:outerShdw>
                </a:effectLst>
              </a:rPr>
              <a:t>2</a:t>
            </a:r>
            <a:r>
              <a:rPr lang="ar-SA" sz="2000" b="1" dirty="0" smtClean="0">
                <a:ln w="12700">
                  <a:solidFill>
                    <a:schemeClr val="tx1"/>
                  </a:solidFill>
                  <a:prstDash val="solid"/>
                </a:ln>
                <a:effectLst>
                  <a:outerShdw blurRad="41275" dist="20320" dir="1800000" algn="tl" rotWithShape="0">
                    <a:srgbClr val="000000">
                      <a:alpha val="40000"/>
                    </a:srgbClr>
                  </a:outerShdw>
                </a:effectLst>
              </a:rPr>
              <a:t>-هل نمو وزيادة السكان سبب لتراكم النفايات؟</a:t>
            </a:r>
          </a:p>
          <a:p>
            <a:pPr algn="ctr"/>
            <a:r>
              <a:rPr lang="ar-SA" sz="2000" dirty="0" smtClean="0">
                <a:ln w="18415" cmpd="sng">
                  <a:solidFill>
                    <a:schemeClr val="tx1"/>
                  </a:solidFill>
                  <a:prstDash val="solid"/>
                </a:ln>
                <a:effectLst>
                  <a:outerShdw blurRad="63500" dir="3600000" algn="tl" rotWithShape="0">
                    <a:srgbClr val="000000">
                      <a:alpha val="70000"/>
                    </a:srgbClr>
                  </a:outerShdw>
                </a:effectLst>
                <a:hlinkClick r:id="rId5" action="ppaction://hlinksldjump"/>
              </a:rPr>
              <a:t>1-صح</a:t>
            </a:r>
            <a:endParaRPr lang="ar-SA" sz="2000" dirty="0" smtClean="0">
              <a:ln w="18415" cmpd="sng">
                <a:solidFill>
                  <a:schemeClr val="tx1"/>
                </a:solidFill>
                <a:prstDash val="solid"/>
              </a:ln>
              <a:effectLst>
                <a:outerShdw blurRad="63500" dir="3600000" algn="tl" rotWithShape="0">
                  <a:srgbClr val="000000">
                    <a:alpha val="70000"/>
                  </a:srgbClr>
                </a:outerShdw>
              </a:effectLst>
            </a:endParaRPr>
          </a:p>
          <a:p>
            <a:pPr algn="ctr"/>
            <a:endParaRPr lang="ar-SA" sz="2000" dirty="0">
              <a:ln w="18415" cmpd="sng">
                <a:solidFill>
                  <a:schemeClr val="tx1"/>
                </a:solidFill>
                <a:prstDash val="solid"/>
              </a:ln>
              <a:effectLst>
                <a:outerShdw blurRad="63500" dir="3600000" algn="tl" rotWithShape="0">
                  <a:srgbClr val="000000">
                    <a:alpha val="70000"/>
                  </a:srgbClr>
                </a:outerShdw>
              </a:effectLst>
            </a:endParaRPr>
          </a:p>
          <a:p>
            <a:pPr algn="ctr"/>
            <a:r>
              <a:rPr lang="ar-SA" sz="2000"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2-خطأ</a:t>
            </a:r>
            <a:endParaRPr lang="he-IL" sz="2000" b="1" dirty="0">
              <a:ln w="18415" cmpd="sng">
                <a:solidFill>
                  <a:schemeClr val="tx1"/>
                </a:solidFill>
                <a:prstDash val="solid"/>
              </a:ln>
              <a:effectLst>
                <a:outerShdw blurRad="41275" dist="20320" dir="1800000" algn="tl" rotWithShape="0">
                  <a:srgbClr val="000000">
                    <a:alpha val="40000"/>
                  </a:srgbClr>
                </a:outerShdw>
              </a:effectLst>
            </a:endParaRPr>
          </a:p>
        </p:txBody>
      </p:sp>
      <p:sp>
        <p:nvSpPr>
          <p:cNvPr id="17" name="מלבן 16"/>
          <p:cNvSpPr/>
          <p:nvPr/>
        </p:nvSpPr>
        <p:spPr>
          <a:xfrm>
            <a:off x="1" y="285729"/>
            <a:ext cx="2714612" cy="3170099"/>
          </a:xfrm>
          <a:prstGeom prst="rect">
            <a:avLst/>
          </a:prstGeom>
          <a:noFill/>
        </p:spPr>
        <p:txBody>
          <a:bodyPr wrap="square" lIns="91440" tIns="45720" rIns="91440" bIns="45720">
            <a:spAutoFit/>
          </a:bodyPr>
          <a:lstStyle/>
          <a:p>
            <a:pPr algn="ctr"/>
            <a:r>
              <a:rPr lang="ar-SA" b="1" dirty="0" smtClean="0">
                <a:ln w="12700">
                  <a:solidFill>
                    <a:schemeClr val="tx2">
                      <a:satMod val="155000"/>
                    </a:schemeClr>
                  </a:solidFill>
                  <a:prstDash val="solid"/>
                </a:ln>
                <a:effectLst>
                  <a:outerShdw blurRad="41275" dist="20320" dir="1800000" algn="tl" rotWithShape="0">
                    <a:srgbClr val="000000">
                      <a:alpha val="40000"/>
                    </a:srgbClr>
                  </a:outerShdw>
                </a:effectLst>
              </a:rPr>
              <a:t>3</a:t>
            </a:r>
            <a:r>
              <a:rPr lang="ar-SA" b="1" dirty="0" smtClean="0">
                <a:ln w="12700">
                  <a:solidFill>
                    <a:schemeClr val="tx1"/>
                  </a:solidFill>
                  <a:prstDash val="solid"/>
                </a:ln>
                <a:effectLst>
                  <a:outerShdw blurRad="41275" dist="20320" dir="1800000" algn="tl" rotWithShape="0">
                    <a:srgbClr val="000000">
                      <a:alpha val="40000"/>
                    </a:srgbClr>
                  </a:outerShdw>
                </a:effectLst>
              </a:rPr>
              <a:t>-تراكم النفايات الصلبة المنزلية يؤدي:</a:t>
            </a:r>
          </a:p>
          <a:p>
            <a:pPr algn="ctr"/>
            <a:r>
              <a:rPr lang="ar-SA" b="1" dirty="0" smtClean="0">
                <a:ln w="12700">
                  <a:solidFill>
                    <a:schemeClr val="tx1"/>
                  </a:solidFill>
                  <a:prstDash val="solid"/>
                </a:ln>
                <a:effectLst>
                  <a:outerShdw blurRad="41275" dist="20320" dir="1800000" algn="tl" rotWithShape="0">
                    <a:srgbClr val="000000">
                      <a:alpha val="40000"/>
                    </a:srgbClr>
                  </a:outerShdw>
                </a:effectLst>
              </a:rPr>
              <a:t>1-لزيادة الفئران والحشرات التي تنقل الأمراض.</a:t>
            </a:r>
          </a:p>
          <a:p>
            <a:pPr algn="ctr"/>
            <a:endParaRPr lang="ar-SA" b="1" dirty="0">
              <a:ln w="12700">
                <a:solidFill>
                  <a:schemeClr val="tx1"/>
                </a:solidFill>
                <a:prstDash val="solid"/>
              </a:ln>
              <a:effectLst>
                <a:outerShdw blurRad="41275" dist="20320" dir="1800000" algn="tl" rotWithShape="0">
                  <a:srgbClr val="000000">
                    <a:alpha val="40000"/>
                  </a:srgbClr>
                </a:outerShdw>
              </a:effectLst>
            </a:endParaRPr>
          </a:p>
          <a:p>
            <a:pPr algn="ctr"/>
            <a:r>
              <a:rPr lang="ar-SA"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2-يقلل من تجميع الفئران والحشرات التي تنقل أمراض.</a:t>
            </a:r>
            <a:endParaRPr lang="ar-SA" dirty="0" smtClean="0">
              <a:ln w="18415" cmpd="sng">
                <a:solidFill>
                  <a:schemeClr val="tx1"/>
                </a:solidFill>
                <a:prstDash val="solid"/>
              </a:ln>
              <a:effectLst>
                <a:outerShdw blurRad="63500" dir="3600000" algn="tl" rotWithShape="0">
                  <a:srgbClr val="000000">
                    <a:alpha val="70000"/>
                  </a:srgbClr>
                </a:outerShdw>
              </a:effectLst>
            </a:endParaRPr>
          </a:p>
          <a:p>
            <a:pPr algn="ctr"/>
            <a:endParaRPr lang="ar-SA" dirty="0">
              <a:ln w="18415" cmpd="sng">
                <a:solidFill>
                  <a:schemeClr val="tx1"/>
                </a:solidFill>
                <a:prstDash val="solid"/>
              </a:ln>
              <a:effectLst>
                <a:outerShdw blurRad="63500" dir="3600000" algn="tl" rotWithShape="0">
                  <a:srgbClr val="000000">
                    <a:alpha val="70000"/>
                  </a:srgbClr>
                </a:outerShdw>
              </a:effectLst>
            </a:endParaRPr>
          </a:p>
          <a:p>
            <a:pPr algn="ctr"/>
            <a:r>
              <a:rPr lang="ar-SA"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3-ليس هناك علاقة بين تراكم النفايات وتجميع الحشرات والفئران.</a:t>
            </a:r>
            <a:r>
              <a:rPr lang="ar-SA" sz="2000"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  </a:t>
            </a:r>
            <a:endParaRPr lang="he-IL" sz="2000" b="1" dirty="0">
              <a:ln w="18415" cmpd="sng">
                <a:solidFill>
                  <a:schemeClr val="tx1"/>
                </a:solidFill>
                <a:prstDash val="solid"/>
              </a:ln>
              <a:effectLst>
                <a:outerShdw blurRad="41275" dist="20320" dir="1800000" algn="tl" rotWithShape="0">
                  <a:srgbClr val="000000">
                    <a:alpha val="40000"/>
                  </a:srgbClr>
                </a:outerShdw>
              </a:effectLst>
            </a:endParaRPr>
          </a:p>
        </p:txBody>
      </p:sp>
      <p:sp>
        <p:nvSpPr>
          <p:cNvPr id="18" name="מלבן 17"/>
          <p:cNvSpPr/>
          <p:nvPr/>
        </p:nvSpPr>
        <p:spPr>
          <a:xfrm>
            <a:off x="5857885" y="3643314"/>
            <a:ext cx="3071834"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4</a:t>
            </a:r>
            <a:r>
              <a:rPr lang="ar-SA" sz="2000" dirty="0" smtClean="0">
                <a:ln w="18415" cmpd="sng">
                  <a:solidFill>
                    <a:schemeClr val="tx1"/>
                  </a:solidFill>
                  <a:prstDash val="solid"/>
                </a:ln>
                <a:effectLst>
                  <a:outerShdw blurRad="63500" dir="3600000" algn="tl" rotWithShape="0">
                    <a:srgbClr val="000000">
                      <a:alpha val="70000"/>
                    </a:srgbClr>
                  </a:outerShdw>
                </a:effectLst>
              </a:rPr>
              <a:t>-من سلبيات التدوير:</a:t>
            </a:r>
          </a:p>
          <a:p>
            <a:pPr algn="ctr"/>
            <a:r>
              <a:rPr lang="ar-SA" sz="2000"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1- المحافظة على موارد وتقليل </a:t>
            </a:r>
            <a:r>
              <a:rPr lang="ar-SA" sz="2000" dirty="0" err="1"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الإستهلاك</a:t>
            </a:r>
            <a:r>
              <a:rPr lang="ar-SA" sz="2000"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 .</a:t>
            </a:r>
            <a:endParaRPr lang="ar-SA" sz="2000" dirty="0" smtClean="0">
              <a:ln w="18415" cmpd="sng">
                <a:solidFill>
                  <a:schemeClr val="tx1"/>
                </a:solidFill>
                <a:prstDash val="solid"/>
              </a:ln>
              <a:effectLst>
                <a:outerShdw blurRad="63500" dir="3600000" algn="tl" rotWithShape="0">
                  <a:srgbClr val="000000">
                    <a:alpha val="70000"/>
                  </a:srgbClr>
                </a:outerShdw>
              </a:effectLst>
            </a:endParaRPr>
          </a:p>
          <a:p>
            <a:pPr algn="ctr"/>
            <a:endParaRPr lang="ar-SA" sz="2000" dirty="0">
              <a:ln w="18415" cmpd="sng">
                <a:solidFill>
                  <a:schemeClr val="tx1"/>
                </a:solidFill>
                <a:prstDash val="solid"/>
              </a:ln>
              <a:effectLst>
                <a:outerShdw blurRad="63500" dir="3600000" algn="tl" rotWithShape="0">
                  <a:srgbClr val="000000">
                    <a:alpha val="70000"/>
                  </a:srgbClr>
                </a:outerShdw>
              </a:effectLst>
            </a:endParaRPr>
          </a:p>
          <a:p>
            <a:pPr algn="ctr"/>
            <a:r>
              <a:rPr lang="ar-SA" sz="2000"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2-حماية الأراضي الزراعية وأماكن رمي النفايات.</a:t>
            </a:r>
            <a:endParaRPr lang="ar-SA" sz="2000" dirty="0" smtClean="0">
              <a:ln w="18415" cmpd="sng">
                <a:solidFill>
                  <a:schemeClr val="tx1"/>
                </a:solidFill>
                <a:prstDash val="solid"/>
              </a:ln>
              <a:effectLst>
                <a:outerShdw blurRad="63500" dir="3600000" algn="tl" rotWithShape="0">
                  <a:srgbClr val="000000">
                    <a:alpha val="70000"/>
                  </a:srgbClr>
                </a:outerShdw>
              </a:effectLst>
            </a:endParaRPr>
          </a:p>
          <a:p>
            <a:pPr algn="ctr"/>
            <a:endParaRPr lang="ar-SA" sz="2000" dirty="0">
              <a:ln w="18415" cmpd="sng">
                <a:solidFill>
                  <a:schemeClr val="tx1"/>
                </a:solidFill>
                <a:prstDash val="solid"/>
              </a:ln>
              <a:effectLst>
                <a:outerShdw blurRad="63500" dir="3600000" algn="tl" rotWithShape="0">
                  <a:srgbClr val="000000">
                    <a:alpha val="70000"/>
                  </a:srgbClr>
                </a:outerShdw>
              </a:effectLst>
            </a:endParaRPr>
          </a:p>
          <a:p>
            <a:pPr algn="ctr"/>
            <a:r>
              <a:rPr lang="ar-SA" sz="2000" dirty="0" smtClean="0">
                <a:ln w="18415" cmpd="sng">
                  <a:solidFill>
                    <a:schemeClr val="tx1"/>
                  </a:solidFill>
                  <a:prstDash val="solid"/>
                </a:ln>
                <a:effectLst>
                  <a:outerShdw blurRad="63500" dir="3600000" algn="tl" rotWithShape="0">
                    <a:srgbClr val="000000">
                      <a:alpha val="70000"/>
                    </a:srgbClr>
                  </a:outerShdw>
                </a:effectLst>
              </a:rPr>
              <a:t>3-تكلفة اليد العاملة.</a:t>
            </a:r>
            <a:endParaRPr lang="he-IL" sz="2000" dirty="0">
              <a:ln w="18415" cmpd="sng">
                <a:solidFill>
                  <a:schemeClr val="tx1"/>
                </a:solidFill>
                <a:prstDash val="solid"/>
              </a:ln>
              <a:effectLst>
                <a:outerShdw blurRad="63500" dir="3600000" algn="tl" rotWithShape="0">
                  <a:srgbClr val="000000">
                    <a:alpha val="70000"/>
                  </a:srgbClr>
                </a:outerShdw>
              </a:effectLst>
            </a:endParaRPr>
          </a:p>
        </p:txBody>
      </p:sp>
      <p:sp>
        <p:nvSpPr>
          <p:cNvPr id="19" name="מלבן 18"/>
          <p:cNvSpPr/>
          <p:nvPr/>
        </p:nvSpPr>
        <p:spPr>
          <a:xfrm>
            <a:off x="3571868" y="3441680"/>
            <a:ext cx="1714512" cy="2862322"/>
          </a:xfrm>
          <a:prstGeom prst="rect">
            <a:avLst/>
          </a:prstGeom>
          <a:noFill/>
        </p:spPr>
        <p:txBody>
          <a:bodyPr wrap="square" lIns="91440" tIns="45720" rIns="91440" bIns="45720">
            <a:spAutoFit/>
          </a:bodyPr>
          <a:lstStyle/>
          <a:p>
            <a:pPr algn="ctr"/>
            <a:r>
              <a:rPr lang="ar-SA" b="1" dirty="0" smtClean="0">
                <a:ln w="12700">
                  <a:solidFill>
                    <a:schemeClr val="tx1"/>
                  </a:solidFill>
                  <a:prstDash val="solid"/>
                </a:ln>
                <a:effectLst>
                  <a:outerShdw blurRad="41275" dist="20320" dir="1800000" algn="tl" rotWithShape="0">
                    <a:srgbClr val="000000">
                      <a:alpha val="40000"/>
                    </a:srgbClr>
                  </a:outerShdw>
                </a:effectLst>
              </a:rPr>
              <a:t>5</a:t>
            </a:r>
            <a:r>
              <a:rPr lang="ar-SA" b="1" cap="all" dirty="0" smtClean="0">
                <a:ln w="9000" cmpd="sng">
                  <a:solidFill>
                    <a:schemeClr val="tx1"/>
                  </a:solidFill>
                  <a:prstDash val="solid"/>
                </a:ln>
                <a:effectLst>
                  <a:reflection blurRad="12700" stA="28000" endPos="45000" dist="1000" dir="5400000" sy="-100000" algn="bl" rotWithShape="0"/>
                </a:effectLst>
              </a:rPr>
              <a:t>-</a:t>
            </a:r>
            <a:r>
              <a:rPr lang="ar-SA" b="1" cap="all" spc="0" dirty="0" smtClean="0">
                <a:ln w="9000" cmpd="sng">
                  <a:solidFill>
                    <a:schemeClr val="tx1"/>
                  </a:solidFill>
                  <a:prstDash val="solid"/>
                </a:ln>
                <a:effectLst>
                  <a:reflection blurRad="12700" stA="28000" endPos="45000" dist="1000" dir="5400000" sy="-100000" algn="bl" rotWithShape="0"/>
                </a:effectLst>
              </a:rPr>
              <a:t>التدوير هو: عدم إعادة </a:t>
            </a:r>
            <a:r>
              <a:rPr lang="ar-SA" b="1" cap="all" spc="0" dirty="0" err="1" smtClean="0">
                <a:ln w="9000" cmpd="sng">
                  <a:solidFill>
                    <a:schemeClr val="tx1"/>
                  </a:solidFill>
                  <a:prstDash val="solid"/>
                </a:ln>
                <a:effectLst>
                  <a:reflection blurRad="12700" stA="28000" endPos="45000" dist="1000" dir="5400000" sy="-100000" algn="bl" rotWithShape="0"/>
                </a:effectLst>
              </a:rPr>
              <a:t>إستخدام</a:t>
            </a:r>
            <a:r>
              <a:rPr lang="ar-SA" b="1" cap="all" spc="0" dirty="0" smtClean="0">
                <a:ln w="9000" cmpd="sng">
                  <a:solidFill>
                    <a:schemeClr val="tx1"/>
                  </a:solidFill>
                  <a:prstDash val="solid"/>
                </a:ln>
                <a:effectLst>
                  <a:reflection blurRad="12700" stA="28000" endPos="45000" dist="1000" dir="5400000" sy="-100000" algn="bl" rotWithShape="0"/>
                </a:effectLst>
              </a:rPr>
              <a:t> النفايات والمخلفات وعدم إنتاج منتجات أخرى أكثر جودة من المنتج الأصلي.</a:t>
            </a:r>
          </a:p>
          <a:p>
            <a:pPr algn="ctr"/>
            <a:endParaRPr lang="ar-SA" b="1" cap="all" dirty="0">
              <a:ln w="9000" cmpd="sng">
                <a:solidFill>
                  <a:schemeClr val="tx1"/>
                </a:solidFill>
                <a:prstDash val="solid"/>
              </a:ln>
              <a:effectLst>
                <a:reflection blurRad="12700" stA="28000" endPos="45000" dist="1000" dir="5400000" sy="-100000" algn="bl" rotWithShape="0"/>
              </a:effectLst>
            </a:endParaRPr>
          </a:p>
          <a:p>
            <a:pPr algn="ctr"/>
            <a:r>
              <a:rPr lang="ar-SA" b="1" cap="all" spc="0" dirty="0" smtClean="0">
                <a:ln w="9000" cmpd="sng">
                  <a:solidFill>
                    <a:schemeClr val="tx1"/>
                  </a:solidFill>
                  <a:prstDash val="solid"/>
                </a:ln>
                <a:effectLst>
                  <a:reflection blurRad="12700" stA="28000" endPos="45000" dist="1000" dir="5400000" sy="-100000" algn="bl" rotWithShape="0"/>
                </a:effectLst>
              </a:rPr>
              <a:t>1</a:t>
            </a:r>
            <a:r>
              <a:rPr lang="ar-SA"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-صح</a:t>
            </a:r>
            <a:endParaRPr lang="ar-SA" dirty="0" smtClean="0">
              <a:ln w="18415" cmpd="sng">
                <a:solidFill>
                  <a:schemeClr val="tx1"/>
                </a:solidFill>
                <a:prstDash val="solid"/>
              </a:ln>
              <a:effectLst>
                <a:outerShdw blurRad="63500" dir="3600000" algn="tl" rotWithShape="0">
                  <a:srgbClr val="000000">
                    <a:alpha val="70000"/>
                  </a:srgbClr>
                </a:outerShdw>
              </a:effectLst>
            </a:endParaRPr>
          </a:p>
          <a:p>
            <a:pPr algn="ctr"/>
            <a:endParaRPr lang="ar-SA" b="1" cap="all" dirty="0">
              <a:ln w="9000" cmpd="sng">
                <a:solidFill>
                  <a:schemeClr val="tx1"/>
                </a:solidFill>
                <a:prstDash val="solid"/>
              </a:ln>
              <a:effectLst>
                <a:reflection blurRad="12700" stA="28000" endPos="45000" dist="1000" dir="5400000" sy="-100000" algn="bl" rotWithShape="0"/>
              </a:effectLst>
            </a:endParaRPr>
          </a:p>
          <a:p>
            <a:pPr algn="ctr"/>
            <a:r>
              <a:rPr lang="ar-SA" b="1" spc="300" dirty="0" smtClean="0">
                <a:ln w="11430" cmpd="sng">
                  <a:solidFill>
                    <a:schemeClr val="tx1"/>
                  </a:solidFill>
                  <a:prstDash val="solid"/>
                  <a:miter lim="800000"/>
                </a:ln>
                <a:effectLst>
                  <a:glow rad="45500">
                    <a:schemeClr val="accent1">
                      <a:satMod val="220000"/>
                      <a:alpha val="35000"/>
                    </a:schemeClr>
                  </a:glow>
                </a:effectLst>
              </a:rPr>
              <a:t>2-خطأ</a:t>
            </a:r>
            <a:endParaRPr lang="he-IL" b="1" spc="300" dirty="0">
              <a:ln w="11430" cmpd="sng">
                <a:solidFill>
                  <a:schemeClr val="tx1"/>
                </a:solidFill>
                <a:prstDash val="solid"/>
                <a:miter lim="800000"/>
              </a:ln>
              <a:effectLst>
                <a:glow rad="45500">
                  <a:schemeClr val="accent1">
                    <a:satMod val="220000"/>
                    <a:alpha val="35000"/>
                  </a:schemeClr>
                </a:glow>
              </a:effectLst>
            </a:endParaRPr>
          </a:p>
        </p:txBody>
      </p:sp>
      <p:sp>
        <p:nvSpPr>
          <p:cNvPr id="22" name="מלבן 21"/>
          <p:cNvSpPr/>
          <p:nvPr/>
        </p:nvSpPr>
        <p:spPr>
          <a:xfrm>
            <a:off x="285720" y="3500438"/>
            <a:ext cx="2829621" cy="2554545"/>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6-تقليل أكبر قدر ممكن من التلوث </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البيئي هو من:</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1-إيجابيات التدوير.</a:t>
            </a: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2-سلبيات التدوير.</a:t>
            </a:r>
            <a:endParaRPr lang="ar-SA" sz="2000" dirty="0" smtClean="0">
              <a:ln w="18415" cmpd="sng">
                <a:solidFill>
                  <a:schemeClr val="tx1"/>
                </a:solidFill>
                <a:prstDash val="solid"/>
              </a:ln>
              <a:effectLst>
                <a:outerShdw blurRad="63500" dir="3600000" algn="tl" rotWithShape="0">
                  <a:srgbClr val="000000">
                    <a:alpha val="7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3-معاني التدوير.</a:t>
            </a:r>
            <a:endParaRPr lang="he-IL" sz="2000" dirty="0">
              <a:ln w="18415" cmpd="sng">
                <a:solidFill>
                  <a:schemeClr val="tx1"/>
                </a:solidFill>
                <a:prstDash val="solid"/>
              </a:ln>
              <a:effectLst>
                <a:outerShdw blurRad="63500" dir="3600000" algn="tl" rotWithShape="0">
                  <a:srgbClr val="000000">
                    <a:alpha val="70000"/>
                  </a:srgbClr>
                </a:outerShdw>
              </a:effectLst>
            </a:endParaRPr>
          </a:p>
        </p:txBody>
      </p:sp>
    </p:spTree>
  </p:cSld>
  <p:clrMapOvr>
    <a:masterClrMapping/>
  </p:clrMapOvr>
  <p:transition advClick="0">
    <p:wedge/>
    <p:sndAc>
      <p:stSnd>
        <p:snd r:embed="rId2" name="cashreg.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اا</a:t>
            </a:r>
            <a:endParaRPr lang="en-US" dirty="0"/>
          </a:p>
        </p:txBody>
      </p:sp>
      <p:pic>
        <p:nvPicPr>
          <p:cNvPr id="6" name="מציין מיקום תוכן 5" descr="32.png"/>
          <p:cNvPicPr>
            <a:picLocks noGrp="1" noChangeAspect="1"/>
          </p:cNvPicPr>
          <p:nvPr>
            <p:ph idx="1"/>
          </p:nvPr>
        </p:nvPicPr>
        <p:blipFill>
          <a:blip r:embed="rId3"/>
          <a:stretch>
            <a:fillRect/>
          </a:stretch>
        </p:blipFill>
        <p:spPr>
          <a:xfrm>
            <a:off x="0" y="0"/>
            <a:ext cx="9183323" cy="6858000"/>
          </a:xfrm>
        </p:spPr>
      </p:pic>
      <p:sp>
        <p:nvSpPr>
          <p:cNvPr id="7" name="מלבן 6"/>
          <p:cNvSpPr/>
          <p:nvPr/>
        </p:nvSpPr>
        <p:spPr>
          <a:xfrm>
            <a:off x="0" y="0"/>
            <a:ext cx="3571868" cy="3500438"/>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מלבן 7"/>
          <p:cNvSpPr/>
          <p:nvPr/>
        </p:nvSpPr>
        <p:spPr>
          <a:xfrm>
            <a:off x="3500430" y="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6"/>
              </a:solidFill>
            </a:endParaRPr>
          </a:p>
        </p:txBody>
      </p:sp>
      <p:sp>
        <p:nvSpPr>
          <p:cNvPr id="10" name="מלבן 9"/>
          <p:cNvSpPr/>
          <p:nvPr/>
        </p:nvSpPr>
        <p:spPr>
          <a:xfrm>
            <a:off x="0" y="3429000"/>
            <a:ext cx="3500430"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US" dirty="0"/>
          </a:p>
        </p:txBody>
      </p:sp>
      <p:sp>
        <p:nvSpPr>
          <p:cNvPr id="11" name="מלבן 10"/>
          <p:cNvSpPr/>
          <p:nvPr/>
        </p:nvSpPr>
        <p:spPr>
          <a:xfrm>
            <a:off x="5357786" y="3429000"/>
            <a:ext cx="3929122"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מלבן 11"/>
          <p:cNvSpPr/>
          <p:nvPr/>
        </p:nvSpPr>
        <p:spPr>
          <a:xfrm>
            <a:off x="5357818" y="0"/>
            <a:ext cx="3929090" cy="3429000"/>
          </a:xfrm>
          <a:prstGeom prst="rect">
            <a:avLst/>
          </a:prstGeom>
          <a:solidFill>
            <a:schemeClr val="bg2"/>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rPr>
              <a:t>1-النفايات المنزلية الصلبة هي:</a:t>
            </a:r>
            <a:endPar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 action="ppaction://hlinkshowjump?jump=nextslide"/>
            </a:endParaRPr>
          </a:p>
          <a:p>
            <a:pPr algn="ctr"/>
            <a:r>
              <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4" action="ppaction://hlinksldjump"/>
              </a:rPr>
              <a:t>1-تراكم مواد بالحالة الصلبة والتي لم </a:t>
            </a:r>
            <a:endPar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 action="ppaction://hlinkshowjump?jump=nextslide"/>
            </a:endParaRPr>
          </a:p>
          <a:p>
            <a:pPr algn="ctr"/>
            <a:r>
              <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4" action="ppaction://hlinksldjump"/>
              </a:rPr>
              <a:t>تخرج عن نطاق </a:t>
            </a:r>
            <a:r>
              <a:rPr lang="ar-SA" sz="2000" b="1" dirty="0" err="1"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4" action="ppaction://hlinksldjump"/>
              </a:rPr>
              <a:t>الإستعمال</a:t>
            </a:r>
            <a:r>
              <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4" action="ppaction://hlinksldjump"/>
              </a:rPr>
              <a:t> والحاجة.</a:t>
            </a:r>
            <a:endPar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4" action="ppaction://hlinksldjump"/>
              </a:rPr>
              <a:t>2-مجموعة مواد بالحالة السائلة والتي </a:t>
            </a:r>
          </a:p>
          <a:p>
            <a:pPr algn="ctr"/>
            <a:r>
              <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4" action="ppaction://hlinksldjump"/>
              </a:rPr>
              <a:t>خرجت عن نطاق </a:t>
            </a:r>
            <a:r>
              <a:rPr lang="ar-SA" sz="2000" b="1" dirty="0" err="1"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4" action="ppaction://hlinksldjump"/>
              </a:rPr>
              <a:t>الإستعمال</a:t>
            </a:r>
            <a:r>
              <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4" action="ppaction://hlinksldjump"/>
              </a:rPr>
              <a:t> والحاجة.</a:t>
            </a:r>
            <a:endPar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5" action="ppaction://hlinksldjump"/>
              </a:rPr>
              <a:t>3-تراكم مواد بالحالة الصلبة والتي خرجت عن نطاق </a:t>
            </a:r>
            <a:r>
              <a:rPr lang="ar-SA" sz="2000" b="1" dirty="0" err="1"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5" action="ppaction://hlinksldjump"/>
              </a:rPr>
              <a:t>الإستعمال</a:t>
            </a:r>
            <a:r>
              <a:rPr lang="ar-SA" sz="2000" b="1" dirty="0"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5" action="ppaction://hlinksldjump"/>
              </a:rPr>
              <a:t> والحاجة</a:t>
            </a:r>
            <a:r>
              <a:rPr lang="ar-SA" b="1" dirty="0" smtClean="0">
                <a:ln w="12700">
                  <a:solidFill>
                    <a:schemeClr val="tx1"/>
                  </a:solidFill>
                  <a:prstDash val="solid"/>
                </a:ln>
                <a:solidFill>
                  <a:schemeClr val="tx1"/>
                </a:solidFill>
                <a:effectLst>
                  <a:outerShdw blurRad="41275" dist="20320" dir="1800000" algn="tl" rotWithShape="0">
                    <a:srgbClr val="000000">
                      <a:alpha val="40000"/>
                    </a:srgbClr>
                  </a:outerShdw>
                </a:effectLst>
                <a:hlinkClick r:id="rId5" action="ppaction://hlinksldjump"/>
              </a:rPr>
              <a:t>.</a:t>
            </a:r>
            <a:endParaRPr lang="en-US" b="1" dirty="0">
              <a:ln w="12700">
                <a:solidFill>
                  <a:schemeClr val="tx1"/>
                </a:solidFill>
                <a:prstDash val="solid"/>
              </a:ln>
              <a:solidFill>
                <a:schemeClr val="tx1"/>
              </a:solidFill>
              <a:effectLst>
                <a:outerShdw blurRad="41275" dist="20320" dir="1800000" algn="tl" rotWithShape="0">
                  <a:srgbClr val="000000">
                    <a:alpha val="40000"/>
                  </a:srgbClr>
                </a:outerShdw>
              </a:effectLst>
            </a:endParaRPr>
          </a:p>
        </p:txBody>
      </p:sp>
      <p:sp>
        <p:nvSpPr>
          <p:cNvPr id="13" name="מלבן 12"/>
          <p:cNvSpPr/>
          <p:nvPr/>
        </p:nvSpPr>
        <p:spPr>
          <a:xfrm>
            <a:off x="3500430" y="342900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מלבן 15"/>
          <p:cNvSpPr/>
          <p:nvPr/>
        </p:nvSpPr>
        <p:spPr>
          <a:xfrm>
            <a:off x="3714744" y="357166"/>
            <a:ext cx="1636432" cy="1938992"/>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2-هل نمو وزيادة السكان سبب لتراكم النفايات؟</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6" action="ppaction://hlinksldjump"/>
              </a:rPr>
              <a:t>1-صح</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2-خطأ</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7" name="מלבן 16"/>
          <p:cNvSpPr/>
          <p:nvPr/>
        </p:nvSpPr>
        <p:spPr>
          <a:xfrm>
            <a:off x="1" y="285729"/>
            <a:ext cx="2714612" cy="3170099"/>
          </a:xfrm>
          <a:prstGeom prst="rect">
            <a:avLst/>
          </a:prstGeom>
          <a:noFill/>
        </p:spPr>
        <p:txBody>
          <a:bodyPr wrap="square" lIns="91440" tIns="45720" rIns="91440" bIns="45720">
            <a:spAutoFit/>
          </a:bodyPr>
          <a:lstStyle/>
          <a:p>
            <a:pPr algn="ctr"/>
            <a:r>
              <a:rPr lang="ar-SA" b="1" dirty="0" smtClean="0">
                <a:ln w="12700">
                  <a:solidFill>
                    <a:schemeClr val="tx1"/>
                  </a:solidFill>
                  <a:prstDash val="solid"/>
                </a:ln>
                <a:effectLst>
                  <a:outerShdw blurRad="41275" dist="20320" dir="1800000" algn="tl" rotWithShape="0">
                    <a:srgbClr val="000000">
                      <a:alpha val="40000"/>
                    </a:srgbClr>
                  </a:outerShdw>
                </a:effectLst>
              </a:rPr>
              <a:t>3-تراكم النفايات الصلبة المنزلية يؤدي:</a:t>
            </a:r>
          </a:p>
          <a:p>
            <a:pPr algn="ctr"/>
            <a:r>
              <a:rPr lang="ar-SA" b="1" dirty="0" smtClean="0">
                <a:ln w="12700">
                  <a:solidFill>
                    <a:schemeClr val="tx1"/>
                  </a:solidFill>
                  <a:prstDash val="solid"/>
                </a:ln>
                <a:effectLst>
                  <a:outerShdw blurRad="41275" dist="20320" dir="1800000" algn="tl" rotWithShape="0">
                    <a:srgbClr val="000000">
                      <a:alpha val="40000"/>
                    </a:srgbClr>
                  </a:outerShdw>
                </a:effectLst>
              </a:rPr>
              <a:t>1-لزيادة الفئران والحشرات التي تنقل الأمراض.</a:t>
            </a:r>
          </a:p>
          <a:p>
            <a:pPr algn="ctr"/>
            <a:endParaRPr lang="ar-SA" b="1" dirty="0">
              <a:ln w="12700">
                <a:solidFill>
                  <a:schemeClr val="tx1"/>
                </a:solidFill>
                <a:prstDash val="solid"/>
              </a:ln>
              <a:effectLst>
                <a:outerShdw blurRad="41275" dist="20320" dir="1800000" algn="tl" rotWithShape="0">
                  <a:srgbClr val="000000">
                    <a:alpha val="40000"/>
                  </a:srgbClr>
                </a:outerShdw>
              </a:effectLst>
            </a:endParaRPr>
          </a:p>
          <a:p>
            <a:pPr algn="ctr"/>
            <a:r>
              <a:rPr lang="ar-SA"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2-يقلل من تجميع الفئران والحشرات التي تنقل أمراض.</a:t>
            </a:r>
            <a:endParaRPr lang="ar-SA"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b="1" dirty="0">
              <a:ln w="12700">
                <a:solidFill>
                  <a:schemeClr val="tx1"/>
                </a:solidFill>
                <a:prstDash val="solid"/>
              </a:ln>
              <a:effectLst>
                <a:outerShdw blurRad="41275" dist="20320" dir="1800000" algn="tl" rotWithShape="0">
                  <a:srgbClr val="000000">
                    <a:alpha val="40000"/>
                  </a:srgbClr>
                </a:outerShdw>
              </a:effectLst>
            </a:endParaRPr>
          </a:p>
          <a:p>
            <a:pPr algn="ctr"/>
            <a:r>
              <a:rPr lang="ar-SA"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3-ليس هناك علاقة بين تراكم النفايات وتجميع الحشرات والفئران.</a:t>
            </a: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  </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8" name="מלבן 17"/>
          <p:cNvSpPr/>
          <p:nvPr/>
        </p:nvSpPr>
        <p:spPr>
          <a:xfrm>
            <a:off x="5857885" y="3643314"/>
            <a:ext cx="3071834"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4-من سلبيات التدوير:</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1- المحافظة على موارد وتقليل </a:t>
            </a:r>
            <a:r>
              <a:rPr lang="ar-SA" sz="2000" b="1" dirty="0" err="1"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الإستهلاك</a:t>
            </a: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 .</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2-حماية الأراضي الزراعية وأماكن رمي النفايات.</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3-تكلفة اليد العاملة.</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9" name="מלבן 18"/>
          <p:cNvSpPr/>
          <p:nvPr/>
        </p:nvSpPr>
        <p:spPr>
          <a:xfrm>
            <a:off x="3571868" y="3441680"/>
            <a:ext cx="1714512" cy="2862322"/>
          </a:xfrm>
          <a:prstGeom prst="rect">
            <a:avLst/>
          </a:prstGeom>
          <a:noFill/>
        </p:spPr>
        <p:txBody>
          <a:bodyPr wrap="square" lIns="91440" tIns="45720" rIns="91440" bIns="45720">
            <a:spAutoFit/>
          </a:bodyPr>
          <a:lstStyle/>
          <a:p>
            <a:pPr algn="ctr"/>
            <a:r>
              <a:rPr lang="ar-SA" b="1" dirty="0" smtClean="0">
                <a:ln w="12700">
                  <a:solidFill>
                    <a:schemeClr val="tx1"/>
                  </a:solidFill>
                  <a:prstDash val="solid"/>
                </a:ln>
                <a:effectLst>
                  <a:outerShdw blurRad="41275" dist="20320" dir="1800000" algn="tl" rotWithShape="0">
                    <a:srgbClr val="000000">
                      <a:alpha val="40000"/>
                    </a:srgbClr>
                  </a:outerShdw>
                </a:effectLst>
              </a:rPr>
              <a:t>5-التدوير هو: عدم إعادة </a:t>
            </a:r>
            <a:r>
              <a:rPr lang="ar-SA" b="1" dirty="0" err="1" smtClean="0">
                <a:ln w="12700">
                  <a:solidFill>
                    <a:schemeClr val="tx1"/>
                  </a:solidFill>
                  <a:prstDash val="solid"/>
                </a:ln>
                <a:effectLst>
                  <a:outerShdw blurRad="41275" dist="20320" dir="1800000" algn="tl" rotWithShape="0">
                    <a:srgbClr val="000000">
                      <a:alpha val="40000"/>
                    </a:srgbClr>
                  </a:outerShdw>
                </a:effectLst>
              </a:rPr>
              <a:t>إستخدام</a:t>
            </a:r>
            <a:r>
              <a:rPr lang="ar-SA" b="1" dirty="0" smtClean="0">
                <a:ln w="12700">
                  <a:solidFill>
                    <a:schemeClr val="tx1"/>
                  </a:solidFill>
                  <a:prstDash val="solid"/>
                </a:ln>
                <a:effectLst>
                  <a:outerShdw blurRad="41275" dist="20320" dir="1800000" algn="tl" rotWithShape="0">
                    <a:srgbClr val="000000">
                      <a:alpha val="40000"/>
                    </a:srgbClr>
                  </a:outerShdw>
                </a:effectLst>
              </a:rPr>
              <a:t> النفايات والمخلفات وعدم إنتاج منتجات أخرى أكثر جودة من المنتج الأصلي.</a:t>
            </a:r>
          </a:p>
          <a:p>
            <a:pPr algn="ctr"/>
            <a:endParaRPr lang="ar-SA" b="1" dirty="0">
              <a:ln w="12700">
                <a:solidFill>
                  <a:schemeClr val="tx1"/>
                </a:solidFill>
                <a:prstDash val="solid"/>
              </a:ln>
              <a:effectLst>
                <a:outerShdw blurRad="41275" dist="20320" dir="1800000" algn="tl" rotWithShape="0">
                  <a:srgbClr val="000000">
                    <a:alpha val="40000"/>
                  </a:srgbClr>
                </a:outerShdw>
              </a:effectLst>
            </a:endParaRPr>
          </a:p>
          <a:p>
            <a:pPr algn="ctr"/>
            <a:r>
              <a:rPr lang="ar-SA" dirty="0" smtClean="0">
                <a:ln w="18415" cmpd="sng">
                  <a:solidFill>
                    <a:schemeClr val="tx1"/>
                  </a:solidFill>
                  <a:prstDash val="solid"/>
                </a:ln>
                <a:effectLst>
                  <a:outerShdw blurRad="63500" dir="3600000" algn="tl" rotWithShape="0">
                    <a:srgbClr val="000000">
                      <a:alpha val="70000"/>
                    </a:srgbClr>
                  </a:outerShdw>
                </a:effectLst>
              </a:rPr>
              <a:t>1</a:t>
            </a:r>
            <a:r>
              <a:rPr lang="ar-SA"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-صح</a:t>
            </a:r>
            <a:endParaRPr lang="ar-SA" dirty="0" smtClean="0">
              <a:ln w="18415" cmpd="sng">
                <a:solidFill>
                  <a:schemeClr val="tx1"/>
                </a:solidFill>
                <a:prstDash val="solid"/>
              </a:ln>
              <a:effectLst>
                <a:outerShdw blurRad="63500" dir="3600000" algn="tl" rotWithShape="0">
                  <a:srgbClr val="000000">
                    <a:alpha val="70000"/>
                  </a:srgbClr>
                </a:outerShdw>
              </a:effectLst>
            </a:endParaRPr>
          </a:p>
          <a:p>
            <a:pPr algn="ctr"/>
            <a:endParaRPr lang="ar-SA" b="1" dirty="0">
              <a:ln w="12700">
                <a:solidFill>
                  <a:schemeClr val="tx1"/>
                </a:solidFill>
                <a:prstDash val="solid"/>
              </a:ln>
              <a:effectLst>
                <a:outerShdw blurRad="41275" dist="20320" dir="1800000" algn="tl" rotWithShape="0">
                  <a:srgbClr val="000000">
                    <a:alpha val="40000"/>
                  </a:srgbClr>
                </a:outerShdw>
              </a:effectLst>
            </a:endParaRPr>
          </a:p>
          <a:p>
            <a:pPr algn="ctr"/>
            <a:r>
              <a:rPr lang="ar-SA" b="1" dirty="0" smtClean="0">
                <a:ln w="12700">
                  <a:solidFill>
                    <a:schemeClr val="tx2">
                      <a:satMod val="155000"/>
                    </a:schemeClr>
                  </a:solidFill>
                  <a:prstDash val="solid"/>
                </a:ln>
                <a:effectLst>
                  <a:outerShdw blurRad="41275" dist="20320" dir="1800000" algn="tl" rotWithShape="0">
                    <a:srgbClr val="000000">
                      <a:alpha val="40000"/>
                    </a:srgbClr>
                  </a:outerShdw>
                </a:effectLst>
              </a:rPr>
              <a:t>2-خطأ</a:t>
            </a:r>
            <a:endParaRPr lang="he-IL" b="1" cap="all" spc="0" dirty="0">
              <a:ln w="12700">
                <a:solidFill>
                  <a:schemeClr val="tx1"/>
                </a:solidFill>
                <a:prstDash val="solid"/>
              </a:ln>
              <a:effectLst>
                <a:reflection blurRad="12700" stA="28000" endPos="45000" dist="1000" dir="5400000" sy="-100000" algn="bl" rotWithShape="0"/>
              </a:effectLst>
            </a:endParaRPr>
          </a:p>
        </p:txBody>
      </p:sp>
      <p:sp>
        <p:nvSpPr>
          <p:cNvPr id="22" name="מלבן 21"/>
          <p:cNvSpPr/>
          <p:nvPr/>
        </p:nvSpPr>
        <p:spPr>
          <a:xfrm>
            <a:off x="285720" y="3500438"/>
            <a:ext cx="2829621" cy="2554545"/>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6-تقليل أكبر قدر ممكن من التلوث </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البيئي هو من:</a:t>
            </a:r>
          </a:p>
          <a:p>
            <a:pPr algn="ctr"/>
            <a:r>
              <a:rPr lang="ar-SA" sz="2000" dirty="0" smtClean="0">
                <a:ln w="18415" cmpd="sng">
                  <a:solidFill>
                    <a:schemeClr val="tx1"/>
                  </a:solidFill>
                  <a:prstDash val="solid"/>
                </a:ln>
                <a:effectLst>
                  <a:outerShdw blurRad="63500" dir="3600000" algn="tl" rotWithShape="0">
                    <a:srgbClr val="000000">
                      <a:alpha val="70000"/>
                    </a:srgbClr>
                  </a:outerShdw>
                </a:effectLst>
              </a:rPr>
              <a:t>1-إيجابيات التدوير.</a:t>
            </a: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2-سلبيات التدوير.</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3-معاني التدوير.</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Tree>
  </p:cSld>
  <p:clrMapOvr>
    <a:masterClrMapping/>
  </p:clrMapOvr>
  <p:transition advClick="0">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grpId="0" nodeType="withEffect">
                                  <p:stCondLst>
                                    <p:cond delay="0"/>
                                  </p:stCondLst>
                                  <p:childTnLst>
                                    <p:anim calcmode="lin" valueType="num">
                                      <p:cBhvr additive="base">
                                        <p:cTn id="6" dur="1000"/>
                                        <p:tgtEl>
                                          <p:spTgt spid="12"/>
                                        </p:tgtEl>
                                        <p:attrNameLst>
                                          <p:attrName>ppt_x</p:attrName>
                                        </p:attrNameLst>
                                      </p:cBhvr>
                                      <p:tavLst>
                                        <p:tav tm="0">
                                          <p:val>
                                            <p:strVal val="ppt_x"/>
                                          </p:val>
                                        </p:tav>
                                        <p:tav tm="100000">
                                          <p:val>
                                            <p:strVal val="ppt_x"/>
                                          </p:val>
                                        </p:tav>
                                      </p:tavLst>
                                    </p:anim>
                                    <p:anim calcmode="lin" valueType="num">
                                      <p:cBhvr additive="base">
                                        <p:cTn id="7" dur="1000"/>
                                        <p:tgtEl>
                                          <p:spTgt spid="12"/>
                                        </p:tgtEl>
                                        <p:attrNameLst>
                                          <p:attrName>ppt_y</p:attrName>
                                        </p:attrNameLst>
                                      </p:cBhvr>
                                      <p:tavLst>
                                        <p:tav tm="0">
                                          <p:val>
                                            <p:strVal val="ppt_y"/>
                                          </p:val>
                                        </p:tav>
                                        <p:tav tm="100000">
                                          <p:val>
                                            <p:strVal val="1+ppt_h/2"/>
                                          </p:val>
                                        </p:tav>
                                      </p:tavLst>
                                    </p:anim>
                                    <p:set>
                                      <p:cBhvr>
                                        <p:cTn id="8" dur="1" fill="hold">
                                          <p:stCondLst>
                                            <p:cond delay="9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اا</a:t>
            </a:r>
            <a:endParaRPr lang="en-US" dirty="0"/>
          </a:p>
        </p:txBody>
      </p:sp>
      <p:pic>
        <p:nvPicPr>
          <p:cNvPr id="6" name="מציין מיקום תוכן 5" descr="32.png"/>
          <p:cNvPicPr>
            <a:picLocks noGrp="1" noChangeAspect="1"/>
          </p:cNvPicPr>
          <p:nvPr>
            <p:ph idx="1"/>
          </p:nvPr>
        </p:nvPicPr>
        <p:blipFill>
          <a:blip r:embed="rId3"/>
          <a:stretch>
            <a:fillRect/>
          </a:stretch>
        </p:blipFill>
        <p:spPr>
          <a:xfrm>
            <a:off x="0" y="0"/>
            <a:ext cx="9183323" cy="6858000"/>
          </a:xfrm>
        </p:spPr>
      </p:pic>
      <p:sp>
        <p:nvSpPr>
          <p:cNvPr id="7" name="מלבן 6"/>
          <p:cNvSpPr/>
          <p:nvPr/>
        </p:nvSpPr>
        <p:spPr>
          <a:xfrm>
            <a:off x="0" y="0"/>
            <a:ext cx="3571868" cy="3500438"/>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מלבן 7"/>
          <p:cNvSpPr/>
          <p:nvPr/>
        </p:nvSpPr>
        <p:spPr>
          <a:xfrm>
            <a:off x="3500430" y="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6"/>
              </a:solidFill>
            </a:endParaRPr>
          </a:p>
        </p:txBody>
      </p:sp>
      <p:sp>
        <p:nvSpPr>
          <p:cNvPr id="10" name="מלבן 9"/>
          <p:cNvSpPr/>
          <p:nvPr/>
        </p:nvSpPr>
        <p:spPr>
          <a:xfrm>
            <a:off x="0" y="3429000"/>
            <a:ext cx="3500430"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US" dirty="0"/>
          </a:p>
        </p:txBody>
      </p:sp>
      <p:sp>
        <p:nvSpPr>
          <p:cNvPr id="11" name="מלבן 10"/>
          <p:cNvSpPr/>
          <p:nvPr/>
        </p:nvSpPr>
        <p:spPr>
          <a:xfrm>
            <a:off x="5357786" y="3429000"/>
            <a:ext cx="3929122"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מלבן 12"/>
          <p:cNvSpPr/>
          <p:nvPr/>
        </p:nvSpPr>
        <p:spPr>
          <a:xfrm>
            <a:off x="3500430" y="342900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מלבן 15"/>
          <p:cNvSpPr/>
          <p:nvPr/>
        </p:nvSpPr>
        <p:spPr>
          <a:xfrm>
            <a:off x="3714744" y="357166"/>
            <a:ext cx="1636432" cy="1938992"/>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2-هل نمو وزيادة السكان سبب لتراكم النفايات؟</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1-صح</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2">
                    <a:satMod val="155000"/>
                  </a:schemeClr>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2">
                      <a:satMod val="155000"/>
                    </a:schemeClr>
                  </a:solidFill>
                  <a:prstDash val="solid"/>
                </a:ln>
                <a:effectLst>
                  <a:outerShdw blurRad="41275" dist="20320" dir="1800000" algn="tl" rotWithShape="0">
                    <a:srgbClr val="000000">
                      <a:alpha val="40000"/>
                    </a:srgbClr>
                  </a:outerShdw>
                </a:effectLst>
                <a:hlinkClick r:id="rId5" action="ppaction://hlinksldjump"/>
              </a:rPr>
              <a:t>2-خطأ</a:t>
            </a:r>
            <a:endParaRPr lang="he-IL" sz="20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7" name="מלבן 16"/>
          <p:cNvSpPr/>
          <p:nvPr/>
        </p:nvSpPr>
        <p:spPr>
          <a:xfrm>
            <a:off x="1" y="285729"/>
            <a:ext cx="2714612" cy="3170099"/>
          </a:xfrm>
          <a:prstGeom prst="rect">
            <a:avLst/>
          </a:prstGeom>
          <a:noFill/>
        </p:spPr>
        <p:txBody>
          <a:bodyPr wrap="square" lIns="91440" tIns="45720" rIns="91440" bIns="45720">
            <a:spAutoFit/>
          </a:bodyPr>
          <a:lstStyle/>
          <a:p>
            <a:pPr algn="ctr"/>
            <a:r>
              <a:rPr lang="ar-SA" b="1" dirty="0" smtClean="0">
                <a:ln w="12700">
                  <a:solidFill>
                    <a:schemeClr val="tx2">
                      <a:satMod val="155000"/>
                    </a:schemeClr>
                  </a:solidFill>
                  <a:prstDash val="solid"/>
                </a:ln>
                <a:effectLst>
                  <a:outerShdw blurRad="41275" dist="20320" dir="1800000" algn="tl" rotWithShape="0">
                    <a:srgbClr val="000000">
                      <a:alpha val="40000"/>
                    </a:srgbClr>
                  </a:outerShdw>
                </a:effectLst>
              </a:rPr>
              <a:t>3</a:t>
            </a:r>
            <a:r>
              <a:rPr lang="ar-SA" b="1" dirty="0" smtClean="0">
                <a:ln w="12700">
                  <a:solidFill>
                    <a:schemeClr val="tx1"/>
                  </a:solidFill>
                  <a:prstDash val="solid"/>
                </a:ln>
                <a:effectLst>
                  <a:outerShdw blurRad="41275" dist="20320" dir="1800000" algn="tl" rotWithShape="0">
                    <a:srgbClr val="000000">
                      <a:alpha val="40000"/>
                    </a:srgbClr>
                  </a:outerShdw>
                </a:effectLst>
              </a:rPr>
              <a:t>-تراكم النفايات الصلبة المنزلية يؤدي:</a:t>
            </a:r>
          </a:p>
          <a:p>
            <a:pPr algn="ctr"/>
            <a:r>
              <a:rPr lang="ar-SA" b="1" dirty="0" smtClean="0">
                <a:ln w="12700">
                  <a:solidFill>
                    <a:schemeClr val="tx1"/>
                  </a:solidFill>
                  <a:prstDash val="solid"/>
                </a:ln>
                <a:effectLst>
                  <a:outerShdw blurRad="41275" dist="20320" dir="1800000" algn="tl" rotWithShape="0">
                    <a:srgbClr val="000000">
                      <a:alpha val="40000"/>
                    </a:srgbClr>
                  </a:outerShdw>
                </a:effectLst>
              </a:rPr>
              <a:t>1</a:t>
            </a:r>
            <a:r>
              <a:rPr lang="ar-SA" b="1" dirty="0" smtClean="0">
                <a:ln w="12700">
                  <a:solidFill>
                    <a:schemeClr val="tx1"/>
                  </a:solidFill>
                  <a:prstDash val="solid"/>
                </a:ln>
                <a:effectLst>
                  <a:outerShdw blurRad="41275" dist="20320" dir="1800000" algn="tl" rotWithShape="0">
                    <a:srgbClr val="000000">
                      <a:alpha val="40000"/>
                    </a:srgbClr>
                  </a:outerShdw>
                </a:effectLst>
                <a:hlinkClick r:id="rId6" action="ppaction://hlinksldjump"/>
              </a:rPr>
              <a:t>-لزيادة الفئران والحشرات التي تنقل الأمراض.</a:t>
            </a:r>
            <a:endParaRPr lang="ar-SA"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b="1" dirty="0">
              <a:ln w="12700">
                <a:solidFill>
                  <a:schemeClr val="tx1"/>
                </a:solidFill>
                <a:prstDash val="solid"/>
              </a:ln>
              <a:effectLst>
                <a:outerShdw blurRad="41275" dist="20320" dir="1800000" algn="tl" rotWithShape="0">
                  <a:srgbClr val="000000">
                    <a:alpha val="40000"/>
                  </a:srgbClr>
                </a:outerShdw>
              </a:effectLst>
            </a:endParaRPr>
          </a:p>
          <a:p>
            <a:pPr algn="ctr"/>
            <a:r>
              <a:rPr lang="ar-SA"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2-يقلل من تجميع الفئران والحشرات التي تنقل أمراض.</a:t>
            </a:r>
            <a:endParaRPr lang="ar-SA"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b="1" dirty="0">
              <a:ln w="12700">
                <a:solidFill>
                  <a:schemeClr val="tx1"/>
                </a:solidFill>
                <a:prstDash val="solid"/>
              </a:ln>
              <a:effectLst>
                <a:outerShdw blurRad="41275" dist="20320" dir="1800000" algn="tl" rotWithShape="0">
                  <a:srgbClr val="000000">
                    <a:alpha val="40000"/>
                  </a:srgbClr>
                </a:outerShdw>
              </a:effectLst>
            </a:endParaRPr>
          </a:p>
          <a:p>
            <a:pPr algn="ctr"/>
            <a:r>
              <a:rPr lang="ar-SA"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3-ليس هناك علاقة بين تراكم النفايات وتجميع الحشرات والفئران.</a:t>
            </a: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  </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8" name="מלבן 17"/>
          <p:cNvSpPr/>
          <p:nvPr/>
        </p:nvSpPr>
        <p:spPr>
          <a:xfrm>
            <a:off x="5857885" y="3643314"/>
            <a:ext cx="3071834" cy="2554545"/>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4-من سلبيات التدوير:</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1- المحافظة على موارد وتقليل </a:t>
            </a:r>
            <a:r>
              <a:rPr lang="ar-SA" sz="2000" b="1" dirty="0" err="1"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الإستهلاك</a:t>
            </a: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 .</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2-حماية الأراضي الزراعية وأماكن رمي النفايات.</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3-تكلفة اليد العاملة.</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9" name="מלבן 18"/>
          <p:cNvSpPr/>
          <p:nvPr/>
        </p:nvSpPr>
        <p:spPr>
          <a:xfrm>
            <a:off x="3571868" y="3441680"/>
            <a:ext cx="1714512" cy="2862322"/>
          </a:xfrm>
          <a:prstGeom prst="rect">
            <a:avLst/>
          </a:prstGeom>
          <a:noFill/>
        </p:spPr>
        <p:txBody>
          <a:bodyPr wrap="square" lIns="91440" tIns="45720" rIns="91440" bIns="45720">
            <a:spAutoFit/>
          </a:bodyPr>
          <a:lstStyle/>
          <a:p>
            <a:pPr algn="ctr"/>
            <a:r>
              <a:rPr lang="ar-SA" b="1" dirty="0" smtClean="0">
                <a:ln w="12700">
                  <a:solidFill>
                    <a:schemeClr val="tx1"/>
                  </a:solidFill>
                  <a:prstDash val="solid"/>
                </a:ln>
                <a:effectLst>
                  <a:outerShdw blurRad="41275" dist="20320" dir="1800000" algn="tl" rotWithShape="0">
                    <a:srgbClr val="000000">
                      <a:alpha val="40000"/>
                    </a:srgbClr>
                  </a:outerShdw>
                </a:effectLst>
              </a:rPr>
              <a:t>5-التدوير هو: عدم إعادة </a:t>
            </a:r>
            <a:r>
              <a:rPr lang="ar-SA" b="1" dirty="0" err="1" smtClean="0">
                <a:ln w="12700">
                  <a:solidFill>
                    <a:schemeClr val="tx1"/>
                  </a:solidFill>
                  <a:prstDash val="solid"/>
                </a:ln>
                <a:effectLst>
                  <a:outerShdw blurRad="41275" dist="20320" dir="1800000" algn="tl" rotWithShape="0">
                    <a:srgbClr val="000000">
                      <a:alpha val="40000"/>
                    </a:srgbClr>
                  </a:outerShdw>
                </a:effectLst>
              </a:rPr>
              <a:t>إستخدام</a:t>
            </a:r>
            <a:r>
              <a:rPr lang="ar-SA" b="1" dirty="0" smtClean="0">
                <a:ln w="12700">
                  <a:solidFill>
                    <a:schemeClr val="tx1"/>
                  </a:solidFill>
                  <a:prstDash val="solid"/>
                </a:ln>
                <a:effectLst>
                  <a:outerShdw blurRad="41275" dist="20320" dir="1800000" algn="tl" rotWithShape="0">
                    <a:srgbClr val="000000">
                      <a:alpha val="40000"/>
                    </a:srgbClr>
                  </a:outerShdw>
                </a:effectLst>
              </a:rPr>
              <a:t> النفايات والمخلفات وعدم إنتاج منتجات أخرى أكثر جودة من المنتج الأصلي.</a:t>
            </a:r>
          </a:p>
          <a:p>
            <a:pPr algn="ctr"/>
            <a:endParaRPr lang="ar-SA" b="1" dirty="0">
              <a:ln w="12700">
                <a:solidFill>
                  <a:schemeClr val="tx1"/>
                </a:solidFill>
                <a:prstDash val="solid"/>
              </a:ln>
              <a:effectLst>
                <a:outerShdw blurRad="41275" dist="20320" dir="1800000" algn="tl" rotWithShape="0">
                  <a:srgbClr val="000000">
                    <a:alpha val="40000"/>
                  </a:srgbClr>
                </a:outerShdw>
              </a:effectLst>
            </a:endParaRPr>
          </a:p>
          <a:p>
            <a:pPr algn="ctr"/>
            <a:r>
              <a:rPr lang="ar-SA" b="1" dirty="0" smtClean="0">
                <a:ln w="12700">
                  <a:solidFill>
                    <a:schemeClr val="tx1"/>
                  </a:solidFill>
                  <a:prstDash val="solid"/>
                </a:ln>
                <a:effectLst>
                  <a:outerShdw blurRad="41275" dist="20320" dir="1800000" algn="tl" rotWithShape="0">
                    <a:srgbClr val="000000">
                      <a:alpha val="40000"/>
                    </a:srgbClr>
                  </a:outerShdw>
                </a:effectLst>
              </a:rPr>
              <a:t>1</a:t>
            </a:r>
            <a:r>
              <a:rPr lang="ar-SA"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-صح</a:t>
            </a:r>
            <a:endParaRPr lang="ar-SA"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b="1" dirty="0">
              <a:ln w="12700">
                <a:solidFill>
                  <a:schemeClr val="tx1"/>
                </a:solidFill>
                <a:prstDash val="solid"/>
              </a:ln>
              <a:effectLst>
                <a:outerShdw blurRad="41275" dist="20320" dir="1800000" algn="tl" rotWithShape="0">
                  <a:srgbClr val="000000">
                    <a:alpha val="40000"/>
                  </a:srgbClr>
                </a:outerShdw>
              </a:effectLst>
            </a:endParaRPr>
          </a:p>
          <a:p>
            <a:pPr algn="ctr"/>
            <a:r>
              <a:rPr lang="ar-SA" b="1" spc="300" dirty="0" smtClean="0">
                <a:ln w="11430" cmpd="sng">
                  <a:solidFill>
                    <a:schemeClr val="tx1"/>
                  </a:solidFill>
                  <a:prstDash val="solid"/>
                  <a:miter lim="800000"/>
                </a:ln>
                <a:effectLst>
                  <a:glow rad="45500">
                    <a:schemeClr val="accent1">
                      <a:satMod val="220000"/>
                      <a:alpha val="35000"/>
                    </a:schemeClr>
                  </a:glow>
                </a:effectLst>
              </a:rPr>
              <a:t>2-خطأ</a:t>
            </a:r>
            <a:endParaRPr lang="he-IL" b="1" spc="300" dirty="0">
              <a:ln w="11430" cmpd="sng">
                <a:solidFill>
                  <a:schemeClr val="tx1"/>
                </a:solidFill>
                <a:prstDash val="solid"/>
                <a:miter lim="800000"/>
              </a:ln>
              <a:effectLst>
                <a:glow rad="45500">
                  <a:schemeClr val="accent1">
                    <a:satMod val="220000"/>
                    <a:alpha val="35000"/>
                  </a:schemeClr>
                </a:glow>
              </a:effectLst>
            </a:endParaRPr>
          </a:p>
        </p:txBody>
      </p:sp>
      <p:sp>
        <p:nvSpPr>
          <p:cNvPr id="22" name="מלבן 21"/>
          <p:cNvSpPr/>
          <p:nvPr/>
        </p:nvSpPr>
        <p:spPr>
          <a:xfrm>
            <a:off x="285720" y="3500438"/>
            <a:ext cx="2829621" cy="2554545"/>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6-تقليل أكبر قدر ممكن من التلوث </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البيئي هو من:</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1-إيجابيات التدوير.</a:t>
            </a: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2-سلبيات التدوير.</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3-معاني التدوير.</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Tree>
  </p:cSld>
  <p:clrMapOvr>
    <a:masterClrMapping/>
  </p:clrMapOvr>
  <p:transition advClick="0">
    <p:wipe dir="d"/>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grpId="0" nodeType="withEffect">
                                  <p:stCondLst>
                                    <p:cond delay="0"/>
                                  </p:stCondLst>
                                  <p:childTnLst>
                                    <p:anim calcmode="lin" valueType="num">
                                      <p:cBhvr additive="base">
                                        <p:cTn id="6" dur="1000"/>
                                        <p:tgtEl>
                                          <p:spTgt spid="8"/>
                                        </p:tgtEl>
                                        <p:attrNameLst>
                                          <p:attrName>ppt_x</p:attrName>
                                        </p:attrNameLst>
                                      </p:cBhvr>
                                      <p:tavLst>
                                        <p:tav tm="0">
                                          <p:val>
                                            <p:strVal val="ppt_x"/>
                                          </p:val>
                                        </p:tav>
                                        <p:tav tm="100000">
                                          <p:val>
                                            <p:strVal val="ppt_x"/>
                                          </p:val>
                                        </p:tav>
                                      </p:tavLst>
                                    </p:anim>
                                    <p:anim calcmode="lin" valueType="num">
                                      <p:cBhvr additive="base">
                                        <p:cTn id="7" dur="1000"/>
                                        <p:tgtEl>
                                          <p:spTgt spid="8"/>
                                        </p:tgtEl>
                                        <p:attrNameLst>
                                          <p:attrName>ppt_y</p:attrName>
                                        </p:attrNameLst>
                                      </p:cBhvr>
                                      <p:tavLst>
                                        <p:tav tm="0">
                                          <p:val>
                                            <p:strVal val="ppt_y"/>
                                          </p:val>
                                        </p:tav>
                                        <p:tav tm="100000">
                                          <p:val>
                                            <p:strVal val="1+ppt_h/2"/>
                                          </p:val>
                                        </p:tav>
                                      </p:tavLst>
                                    </p:anim>
                                    <p:set>
                                      <p:cBhvr>
                                        <p:cTn id="8" dur="1" fill="hold">
                                          <p:stCondLst>
                                            <p:cond delay="999"/>
                                          </p:stCondLst>
                                        </p:cTn>
                                        <p:tgtEl>
                                          <p:spTgt spid="8"/>
                                        </p:tgtEl>
                                        <p:attrNameLst>
                                          <p:attrName>style.visibility</p:attrName>
                                        </p:attrNameLst>
                                      </p:cBhvr>
                                      <p:to>
                                        <p:strVal val="hidden"/>
                                      </p:to>
                                    </p:set>
                                  </p:childTnLst>
                                </p:cTn>
                              </p:par>
                              <p:par>
                                <p:cTn id="9" presetID="2" presetClass="exit" presetSubtype="4" fill="hold" nodeType="withEffect">
                                  <p:stCondLst>
                                    <p:cond delay="0"/>
                                  </p:stCondLst>
                                  <p:childTnLst>
                                    <p:anim calcmode="lin" valueType="num">
                                      <p:cBhvr additive="base">
                                        <p:cTn id="10" dur="1000"/>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11" dur="1000"/>
                                        <p:tgtEl>
                                          <p:spTgt spid="16">
                                            <p:txEl>
                                              <p:pRg st="0" end="0"/>
                                            </p:txEl>
                                          </p:spTgt>
                                        </p:tgtEl>
                                        <p:attrNameLst>
                                          <p:attrName>ppt_y</p:attrName>
                                        </p:attrNameLst>
                                      </p:cBhvr>
                                      <p:tavLst>
                                        <p:tav tm="0">
                                          <p:val>
                                            <p:strVal val="ppt_y"/>
                                          </p:val>
                                        </p:tav>
                                        <p:tav tm="100000">
                                          <p:val>
                                            <p:strVal val="1+ppt_h/2"/>
                                          </p:val>
                                        </p:tav>
                                      </p:tavLst>
                                    </p:anim>
                                    <p:set>
                                      <p:cBhvr>
                                        <p:cTn id="12" dur="1" fill="hold">
                                          <p:stCondLst>
                                            <p:cond delay="999"/>
                                          </p:stCondLst>
                                        </p:cTn>
                                        <p:tgtEl>
                                          <p:spTgt spid="16">
                                            <p:txEl>
                                              <p:pRg st="0" end="0"/>
                                            </p:txEl>
                                          </p:spTgt>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1000"/>
                                        <p:tgtEl>
                                          <p:spTgt spid="16">
                                            <p:txEl>
                                              <p:pRg st="1" end="1"/>
                                            </p:txEl>
                                          </p:spTgt>
                                        </p:tgtEl>
                                        <p:attrNameLst>
                                          <p:attrName>ppt_x</p:attrName>
                                        </p:attrNameLst>
                                      </p:cBhvr>
                                      <p:tavLst>
                                        <p:tav tm="0">
                                          <p:val>
                                            <p:strVal val="ppt_x"/>
                                          </p:val>
                                        </p:tav>
                                        <p:tav tm="100000">
                                          <p:val>
                                            <p:strVal val="ppt_x"/>
                                          </p:val>
                                        </p:tav>
                                      </p:tavLst>
                                    </p:anim>
                                    <p:anim calcmode="lin" valueType="num">
                                      <p:cBhvr additive="base">
                                        <p:cTn id="15" dur="1000"/>
                                        <p:tgtEl>
                                          <p:spTgt spid="16">
                                            <p:txEl>
                                              <p:pRg st="1" end="1"/>
                                            </p:txEl>
                                          </p:spTgt>
                                        </p:tgtEl>
                                        <p:attrNameLst>
                                          <p:attrName>ppt_y</p:attrName>
                                        </p:attrNameLst>
                                      </p:cBhvr>
                                      <p:tavLst>
                                        <p:tav tm="0">
                                          <p:val>
                                            <p:strVal val="ppt_y"/>
                                          </p:val>
                                        </p:tav>
                                        <p:tav tm="100000">
                                          <p:val>
                                            <p:strVal val="1+ppt_h/2"/>
                                          </p:val>
                                        </p:tav>
                                      </p:tavLst>
                                    </p:anim>
                                    <p:set>
                                      <p:cBhvr>
                                        <p:cTn id="16" dur="1" fill="hold">
                                          <p:stCondLst>
                                            <p:cond delay="999"/>
                                          </p:stCondLst>
                                        </p:cTn>
                                        <p:tgtEl>
                                          <p:spTgt spid="16">
                                            <p:txEl>
                                              <p:pRg st="1" end="1"/>
                                            </p:txEl>
                                          </p:spTgt>
                                        </p:tgtEl>
                                        <p:attrNameLst>
                                          <p:attrName>style.visibility</p:attrName>
                                        </p:attrNameLst>
                                      </p:cBhvr>
                                      <p:to>
                                        <p:strVal val="hidden"/>
                                      </p:to>
                                    </p:set>
                                  </p:childTnLst>
                                </p:cTn>
                              </p:par>
                              <p:par>
                                <p:cTn id="17" presetID="2" presetClass="exit" presetSubtype="4" fill="hold" nodeType="withEffect">
                                  <p:stCondLst>
                                    <p:cond delay="0"/>
                                  </p:stCondLst>
                                  <p:childTnLst>
                                    <p:anim calcmode="lin" valueType="num">
                                      <p:cBhvr additive="base">
                                        <p:cTn id="18" dur="1000"/>
                                        <p:tgtEl>
                                          <p:spTgt spid="16">
                                            <p:txEl>
                                              <p:pRg st="3" end="3"/>
                                            </p:txEl>
                                          </p:spTgt>
                                        </p:tgtEl>
                                        <p:attrNameLst>
                                          <p:attrName>ppt_x</p:attrName>
                                        </p:attrNameLst>
                                      </p:cBhvr>
                                      <p:tavLst>
                                        <p:tav tm="0">
                                          <p:val>
                                            <p:strVal val="ppt_x"/>
                                          </p:val>
                                        </p:tav>
                                        <p:tav tm="100000">
                                          <p:val>
                                            <p:strVal val="ppt_x"/>
                                          </p:val>
                                        </p:tav>
                                      </p:tavLst>
                                    </p:anim>
                                    <p:anim calcmode="lin" valueType="num">
                                      <p:cBhvr additive="base">
                                        <p:cTn id="19" dur="1000"/>
                                        <p:tgtEl>
                                          <p:spTgt spid="16">
                                            <p:txEl>
                                              <p:pRg st="3" end="3"/>
                                            </p:txEl>
                                          </p:spTgt>
                                        </p:tgtEl>
                                        <p:attrNameLst>
                                          <p:attrName>ppt_y</p:attrName>
                                        </p:attrNameLst>
                                      </p:cBhvr>
                                      <p:tavLst>
                                        <p:tav tm="0">
                                          <p:val>
                                            <p:strVal val="ppt_y"/>
                                          </p:val>
                                        </p:tav>
                                        <p:tav tm="100000">
                                          <p:val>
                                            <p:strVal val="1+ppt_h/2"/>
                                          </p:val>
                                        </p:tav>
                                      </p:tavLst>
                                    </p:anim>
                                    <p:set>
                                      <p:cBhvr>
                                        <p:cTn id="20" dur="1" fill="hold">
                                          <p:stCondLst>
                                            <p:cond delay="999"/>
                                          </p:stCondLst>
                                        </p:cTn>
                                        <p:tgtEl>
                                          <p:spTgt spid="16">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اا</a:t>
            </a:r>
            <a:endParaRPr lang="en-US" dirty="0"/>
          </a:p>
        </p:txBody>
      </p:sp>
      <p:pic>
        <p:nvPicPr>
          <p:cNvPr id="6" name="מציין מיקום תוכן 5" descr="32.png"/>
          <p:cNvPicPr>
            <a:picLocks noGrp="1" noChangeAspect="1"/>
          </p:cNvPicPr>
          <p:nvPr>
            <p:ph idx="1"/>
          </p:nvPr>
        </p:nvPicPr>
        <p:blipFill>
          <a:blip r:embed="rId3"/>
          <a:stretch>
            <a:fillRect/>
          </a:stretch>
        </p:blipFill>
        <p:spPr>
          <a:xfrm>
            <a:off x="0" y="0"/>
            <a:ext cx="9183323" cy="6858000"/>
          </a:xfrm>
        </p:spPr>
      </p:pic>
      <p:sp>
        <p:nvSpPr>
          <p:cNvPr id="7" name="מלבן 6"/>
          <p:cNvSpPr/>
          <p:nvPr/>
        </p:nvSpPr>
        <p:spPr>
          <a:xfrm>
            <a:off x="0" y="0"/>
            <a:ext cx="3571868" cy="3500438"/>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מלבן 9"/>
          <p:cNvSpPr/>
          <p:nvPr/>
        </p:nvSpPr>
        <p:spPr>
          <a:xfrm>
            <a:off x="0" y="3429000"/>
            <a:ext cx="3500430"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US" dirty="0"/>
          </a:p>
        </p:txBody>
      </p:sp>
      <p:sp>
        <p:nvSpPr>
          <p:cNvPr id="11" name="מלבן 10"/>
          <p:cNvSpPr/>
          <p:nvPr/>
        </p:nvSpPr>
        <p:spPr>
          <a:xfrm>
            <a:off x="5357786" y="3429000"/>
            <a:ext cx="3929122"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מלבן 12"/>
          <p:cNvSpPr/>
          <p:nvPr/>
        </p:nvSpPr>
        <p:spPr>
          <a:xfrm>
            <a:off x="3500430" y="342900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מלבן 15"/>
          <p:cNvSpPr/>
          <p:nvPr/>
        </p:nvSpPr>
        <p:spPr>
          <a:xfrm>
            <a:off x="3714744" y="357166"/>
            <a:ext cx="1636432" cy="400110"/>
          </a:xfrm>
          <a:prstGeom prst="rect">
            <a:avLst/>
          </a:prstGeom>
          <a:noFill/>
        </p:spPr>
        <p:txBody>
          <a:bodyPr wrap="square" lIns="91440" tIns="45720" rIns="91440" bIns="45720">
            <a:spAutoFit/>
          </a:bodyPr>
          <a:lstStyle/>
          <a:p>
            <a:pPr algn="ctr"/>
            <a:endParaRPr lang="he-IL" sz="20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7" name="מלבן 16"/>
          <p:cNvSpPr/>
          <p:nvPr/>
        </p:nvSpPr>
        <p:spPr>
          <a:xfrm>
            <a:off x="1" y="285729"/>
            <a:ext cx="2714612" cy="3170099"/>
          </a:xfrm>
          <a:prstGeom prst="rect">
            <a:avLst/>
          </a:prstGeom>
          <a:noFill/>
        </p:spPr>
        <p:txBody>
          <a:bodyPr wrap="square" lIns="91440" tIns="45720" rIns="91440" bIns="45720">
            <a:spAutoFit/>
          </a:bodyPr>
          <a:lstStyle/>
          <a:p>
            <a:pPr algn="ctr"/>
            <a:r>
              <a:rPr lang="ar-SA" b="1" dirty="0" smtClean="0">
                <a:ln w="12700">
                  <a:solidFill>
                    <a:schemeClr val="tx2">
                      <a:satMod val="155000"/>
                    </a:schemeClr>
                  </a:solidFill>
                  <a:prstDash val="solid"/>
                </a:ln>
                <a:effectLst>
                  <a:outerShdw blurRad="41275" dist="20320" dir="1800000" algn="tl" rotWithShape="0">
                    <a:srgbClr val="000000">
                      <a:alpha val="40000"/>
                    </a:srgbClr>
                  </a:outerShdw>
                </a:effectLst>
              </a:rPr>
              <a:t>3</a:t>
            </a:r>
            <a:r>
              <a:rPr lang="ar-SA" b="1" dirty="0" smtClean="0">
                <a:ln w="12700">
                  <a:solidFill>
                    <a:schemeClr val="tx1"/>
                  </a:solidFill>
                  <a:prstDash val="solid"/>
                </a:ln>
                <a:effectLst>
                  <a:outerShdw blurRad="41275" dist="20320" dir="1800000" algn="tl" rotWithShape="0">
                    <a:srgbClr val="000000">
                      <a:alpha val="40000"/>
                    </a:srgbClr>
                  </a:outerShdw>
                </a:effectLst>
              </a:rPr>
              <a:t>-تراكم النفايات الصلبة المنزلية يؤدي:</a:t>
            </a:r>
          </a:p>
          <a:p>
            <a:pPr algn="ctr"/>
            <a:r>
              <a:rPr lang="ar-SA" b="1" dirty="0" smtClean="0">
                <a:ln w="12700">
                  <a:solidFill>
                    <a:schemeClr val="tx1"/>
                  </a:solidFill>
                  <a:prstDash val="solid"/>
                </a:ln>
                <a:effectLst>
                  <a:outerShdw blurRad="41275" dist="20320" dir="1800000" algn="tl" rotWithShape="0">
                    <a:srgbClr val="000000">
                      <a:alpha val="40000"/>
                    </a:srgbClr>
                  </a:outerShdw>
                </a:effectLst>
              </a:rPr>
              <a:t>1</a:t>
            </a:r>
            <a:r>
              <a:rPr lang="ar-SA"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-لزيادة الفئران والحشرات التي تنقل الأمراض.</a:t>
            </a:r>
            <a:endParaRPr lang="ar-SA"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b="1" dirty="0">
              <a:ln w="12700">
                <a:solidFill>
                  <a:schemeClr val="tx1"/>
                </a:solidFill>
                <a:prstDash val="solid"/>
              </a:ln>
              <a:effectLst>
                <a:outerShdw blurRad="41275" dist="20320" dir="1800000" algn="tl" rotWithShape="0">
                  <a:srgbClr val="000000">
                    <a:alpha val="40000"/>
                  </a:srgbClr>
                </a:outerShdw>
              </a:effectLst>
            </a:endParaRPr>
          </a:p>
          <a:p>
            <a:pPr algn="ctr"/>
            <a:r>
              <a:rPr lang="ar-SA"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2-يقلل من تجميع الفئران والحشرات التي تنقل أمراض.</a:t>
            </a:r>
            <a:endParaRPr lang="ar-SA"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b="1" dirty="0">
              <a:ln w="12700">
                <a:solidFill>
                  <a:schemeClr val="tx1"/>
                </a:solidFill>
                <a:prstDash val="solid"/>
              </a:ln>
              <a:effectLst>
                <a:outerShdw blurRad="41275" dist="20320" dir="1800000" algn="tl" rotWithShape="0">
                  <a:srgbClr val="000000">
                    <a:alpha val="40000"/>
                  </a:srgbClr>
                </a:outerShdw>
              </a:effectLst>
            </a:endParaRPr>
          </a:p>
          <a:p>
            <a:pPr algn="ctr"/>
            <a:r>
              <a:rPr lang="ar-SA"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3-ليس هناك علاقة بين تراكم النفايات وتجميع الحشرات والفئران.</a:t>
            </a: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  </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8" name="מלבן 17"/>
          <p:cNvSpPr/>
          <p:nvPr/>
        </p:nvSpPr>
        <p:spPr>
          <a:xfrm>
            <a:off x="5857885" y="3643314"/>
            <a:ext cx="3071834"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4-من سلبيات التدوير:</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1- المحافظة على موارد وتقليل </a:t>
            </a:r>
            <a:r>
              <a:rPr lang="ar-SA" sz="2000" b="1" dirty="0" err="1"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الإستهلاك</a:t>
            </a: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 .</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2-حماية الأراضي الزراعية وأماكن رمي النفايات.</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6" action="ppaction://hlinksldjump"/>
              </a:rPr>
              <a:t>3-تكلفة اليد العاملة.</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9" name="מלבן 18"/>
          <p:cNvSpPr/>
          <p:nvPr/>
        </p:nvSpPr>
        <p:spPr>
          <a:xfrm>
            <a:off x="3571868" y="3441680"/>
            <a:ext cx="1714512" cy="2862322"/>
          </a:xfrm>
          <a:prstGeom prst="rect">
            <a:avLst/>
          </a:prstGeom>
          <a:noFill/>
        </p:spPr>
        <p:txBody>
          <a:bodyPr wrap="square" lIns="91440" tIns="45720" rIns="91440" bIns="45720">
            <a:spAutoFit/>
          </a:bodyPr>
          <a:lstStyle/>
          <a:p>
            <a:pPr algn="ctr"/>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التدوير هو: عدم إعادة </a:t>
            </a:r>
            <a:r>
              <a:rPr lang="ar-SA"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إستخدام</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النفايات والمخلفات وعدم إنتاج منتجات أخرى أكثر جودة من المنتج الأصلي.</a:t>
            </a: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5" action="ppaction://hlinksldjump"/>
              </a:rPr>
              <a:t>-صح</a:t>
            </a:r>
            <a:endPar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2-خطأ</a:t>
            </a:r>
            <a:endParaRPr lang="he-IL"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2" name="מלבן 21"/>
          <p:cNvSpPr/>
          <p:nvPr/>
        </p:nvSpPr>
        <p:spPr>
          <a:xfrm>
            <a:off x="285720" y="3500438"/>
            <a:ext cx="2829621" cy="2554545"/>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6-تقليل أكبر قدر ممكن من التلوث </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البيئي هو من:</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1-إيجابيات التدوير.</a:t>
            </a: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2-سلبيات التدوير.</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3-معاني التدوير.</a:t>
            </a:r>
            <a:endParaRPr lang="he-IL" sz="2000" b="1" cap="all" spc="0" dirty="0">
              <a:ln w="12700">
                <a:solidFill>
                  <a:schemeClr val="tx1"/>
                </a:solidFill>
                <a:prstDash val="solid"/>
              </a:ln>
              <a:effectLst>
                <a:reflection blurRad="12700" stA="28000" endPos="45000" dist="1000" dir="5400000" sy="-100000" algn="bl" rotWithShape="0"/>
              </a:effectLst>
            </a:endParaRPr>
          </a:p>
        </p:txBody>
      </p:sp>
    </p:spTree>
  </p:cSld>
  <p:clrMapOvr>
    <a:masterClrMapping/>
  </p:clrMapOvr>
  <p:transition advClick="0">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nodeType="withEffect" nodePh="1">
                                  <p:stCondLst>
                                    <p:cond delay="0"/>
                                  </p:stCondLst>
                                  <p:endCondLst>
                                    <p:cond evt="begin" delay="0">
                                      <p:tn val="5"/>
                                    </p:cond>
                                  </p:endCondLst>
                                  <p:childTnLst>
                                    <p:anim calcmode="lin" valueType="num">
                                      <p:cBhvr additive="base">
                                        <p:cTn id="6" dur="1000"/>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7" dur="1000"/>
                                        <p:tgtEl>
                                          <p:spTgt spid="16">
                                            <p:txEl>
                                              <p:pRg st="0" end="0"/>
                                            </p:txEl>
                                          </p:spTgt>
                                        </p:tgtEl>
                                        <p:attrNameLst>
                                          <p:attrName>ppt_y</p:attrName>
                                        </p:attrNameLst>
                                      </p:cBhvr>
                                      <p:tavLst>
                                        <p:tav tm="0">
                                          <p:val>
                                            <p:strVal val="ppt_y"/>
                                          </p:val>
                                        </p:tav>
                                        <p:tav tm="100000">
                                          <p:val>
                                            <p:strVal val="1+ppt_h/2"/>
                                          </p:val>
                                        </p:tav>
                                      </p:tavLst>
                                    </p:anim>
                                    <p:set>
                                      <p:cBhvr>
                                        <p:cTn id="8" dur="1" fill="hold">
                                          <p:stCondLst>
                                            <p:cond delay="999"/>
                                          </p:stCondLst>
                                        </p:cTn>
                                        <p:tgtEl>
                                          <p:spTgt spid="16">
                                            <p:txEl>
                                              <p:pRg st="0" end="0"/>
                                            </p:txEl>
                                          </p:spTgt>
                                        </p:tgtEl>
                                        <p:attrNameLst>
                                          <p:attrName>style.visibility</p:attrName>
                                        </p:attrNameLst>
                                      </p:cBhvr>
                                      <p:to>
                                        <p:strVal val="hidden"/>
                                      </p:to>
                                    </p:set>
                                  </p:childTnLst>
                                </p:cTn>
                              </p:par>
                              <p:par>
                                <p:cTn id="9" presetID="2" presetClass="exit" presetSubtype="4" fill="hold" grpId="0" nodeType="withEffect">
                                  <p:stCondLst>
                                    <p:cond delay="0"/>
                                  </p:stCondLst>
                                  <p:childTnLst>
                                    <p:anim calcmode="lin" valueType="num">
                                      <p:cBhvr additive="base">
                                        <p:cTn id="10" dur="1000"/>
                                        <p:tgtEl>
                                          <p:spTgt spid="7"/>
                                        </p:tgtEl>
                                        <p:attrNameLst>
                                          <p:attrName>ppt_x</p:attrName>
                                        </p:attrNameLst>
                                      </p:cBhvr>
                                      <p:tavLst>
                                        <p:tav tm="0">
                                          <p:val>
                                            <p:strVal val="ppt_x"/>
                                          </p:val>
                                        </p:tav>
                                        <p:tav tm="100000">
                                          <p:val>
                                            <p:strVal val="ppt_x"/>
                                          </p:val>
                                        </p:tav>
                                      </p:tavLst>
                                    </p:anim>
                                    <p:anim calcmode="lin" valueType="num">
                                      <p:cBhvr additive="base">
                                        <p:cTn id="11" dur="1000"/>
                                        <p:tgtEl>
                                          <p:spTgt spid="7"/>
                                        </p:tgtEl>
                                        <p:attrNameLst>
                                          <p:attrName>ppt_y</p:attrName>
                                        </p:attrNameLst>
                                      </p:cBhvr>
                                      <p:tavLst>
                                        <p:tav tm="0">
                                          <p:val>
                                            <p:strVal val="ppt_y"/>
                                          </p:val>
                                        </p:tav>
                                        <p:tav tm="100000">
                                          <p:val>
                                            <p:strVal val="1+ppt_h/2"/>
                                          </p:val>
                                        </p:tav>
                                      </p:tavLst>
                                    </p:anim>
                                    <p:set>
                                      <p:cBhvr>
                                        <p:cTn id="12" dur="1" fill="hold">
                                          <p:stCondLst>
                                            <p:cond delay="999"/>
                                          </p:stCondLst>
                                        </p:cTn>
                                        <p:tgtEl>
                                          <p:spTgt spid="7"/>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1000"/>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5" dur="1000"/>
                                        <p:tgtEl>
                                          <p:spTgt spid="17">
                                            <p:txEl>
                                              <p:pRg st="0" end="0"/>
                                            </p:txEl>
                                          </p:spTgt>
                                        </p:tgtEl>
                                        <p:attrNameLst>
                                          <p:attrName>ppt_y</p:attrName>
                                        </p:attrNameLst>
                                      </p:cBhvr>
                                      <p:tavLst>
                                        <p:tav tm="0">
                                          <p:val>
                                            <p:strVal val="ppt_y"/>
                                          </p:val>
                                        </p:tav>
                                        <p:tav tm="100000">
                                          <p:val>
                                            <p:strVal val="1+ppt_h/2"/>
                                          </p:val>
                                        </p:tav>
                                      </p:tavLst>
                                    </p:anim>
                                    <p:set>
                                      <p:cBhvr>
                                        <p:cTn id="16" dur="1" fill="hold">
                                          <p:stCondLst>
                                            <p:cond delay="999"/>
                                          </p:stCondLst>
                                        </p:cTn>
                                        <p:tgtEl>
                                          <p:spTgt spid="17">
                                            <p:txEl>
                                              <p:pRg st="0" end="0"/>
                                            </p:txEl>
                                          </p:spTgt>
                                        </p:tgtEl>
                                        <p:attrNameLst>
                                          <p:attrName>style.visibility</p:attrName>
                                        </p:attrNameLst>
                                      </p:cBhvr>
                                      <p:to>
                                        <p:strVal val="hidden"/>
                                      </p:to>
                                    </p:set>
                                  </p:childTnLst>
                                </p:cTn>
                              </p:par>
                              <p:par>
                                <p:cTn id="17" presetID="2" presetClass="exit" presetSubtype="4" fill="hold" nodeType="withEffect">
                                  <p:stCondLst>
                                    <p:cond delay="0"/>
                                  </p:stCondLst>
                                  <p:childTnLst>
                                    <p:anim calcmode="lin" valueType="num">
                                      <p:cBhvr additive="base">
                                        <p:cTn id="18" dur="1000"/>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19" dur="1000"/>
                                        <p:tgtEl>
                                          <p:spTgt spid="17">
                                            <p:txEl>
                                              <p:pRg st="1" end="1"/>
                                            </p:txEl>
                                          </p:spTgt>
                                        </p:tgtEl>
                                        <p:attrNameLst>
                                          <p:attrName>ppt_y</p:attrName>
                                        </p:attrNameLst>
                                      </p:cBhvr>
                                      <p:tavLst>
                                        <p:tav tm="0">
                                          <p:val>
                                            <p:strVal val="ppt_y"/>
                                          </p:val>
                                        </p:tav>
                                        <p:tav tm="100000">
                                          <p:val>
                                            <p:strVal val="1+ppt_h/2"/>
                                          </p:val>
                                        </p:tav>
                                      </p:tavLst>
                                    </p:anim>
                                    <p:set>
                                      <p:cBhvr>
                                        <p:cTn id="20" dur="1" fill="hold">
                                          <p:stCondLst>
                                            <p:cond delay="999"/>
                                          </p:stCondLst>
                                        </p:cTn>
                                        <p:tgtEl>
                                          <p:spTgt spid="17">
                                            <p:txEl>
                                              <p:pRg st="1" end="1"/>
                                            </p:txEl>
                                          </p:spTgt>
                                        </p:tgtEl>
                                        <p:attrNameLst>
                                          <p:attrName>style.visibility</p:attrName>
                                        </p:attrNameLst>
                                      </p:cBhvr>
                                      <p:to>
                                        <p:strVal val="hidden"/>
                                      </p:to>
                                    </p:set>
                                  </p:childTnLst>
                                </p:cTn>
                              </p:par>
                              <p:par>
                                <p:cTn id="21" presetID="2" presetClass="exit" presetSubtype="4" fill="hold" nodeType="withEffect">
                                  <p:stCondLst>
                                    <p:cond delay="0"/>
                                  </p:stCondLst>
                                  <p:childTnLst>
                                    <p:anim calcmode="lin" valueType="num">
                                      <p:cBhvr additive="base">
                                        <p:cTn id="22" dur="1000"/>
                                        <p:tgtEl>
                                          <p:spTgt spid="17">
                                            <p:txEl>
                                              <p:pRg st="3" end="3"/>
                                            </p:txEl>
                                          </p:spTgt>
                                        </p:tgtEl>
                                        <p:attrNameLst>
                                          <p:attrName>ppt_x</p:attrName>
                                        </p:attrNameLst>
                                      </p:cBhvr>
                                      <p:tavLst>
                                        <p:tav tm="0">
                                          <p:val>
                                            <p:strVal val="ppt_x"/>
                                          </p:val>
                                        </p:tav>
                                        <p:tav tm="100000">
                                          <p:val>
                                            <p:strVal val="ppt_x"/>
                                          </p:val>
                                        </p:tav>
                                      </p:tavLst>
                                    </p:anim>
                                    <p:anim calcmode="lin" valueType="num">
                                      <p:cBhvr additive="base">
                                        <p:cTn id="23" dur="1000"/>
                                        <p:tgtEl>
                                          <p:spTgt spid="17">
                                            <p:txEl>
                                              <p:pRg st="3" end="3"/>
                                            </p:txEl>
                                          </p:spTgt>
                                        </p:tgtEl>
                                        <p:attrNameLst>
                                          <p:attrName>ppt_y</p:attrName>
                                        </p:attrNameLst>
                                      </p:cBhvr>
                                      <p:tavLst>
                                        <p:tav tm="0">
                                          <p:val>
                                            <p:strVal val="ppt_y"/>
                                          </p:val>
                                        </p:tav>
                                        <p:tav tm="100000">
                                          <p:val>
                                            <p:strVal val="1+ppt_h/2"/>
                                          </p:val>
                                        </p:tav>
                                      </p:tavLst>
                                    </p:anim>
                                    <p:set>
                                      <p:cBhvr>
                                        <p:cTn id="24" dur="1" fill="hold">
                                          <p:stCondLst>
                                            <p:cond delay="999"/>
                                          </p:stCondLst>
                                        </p:cTn>
                                        <p:tgtEl>
                                          <p:spTgt spid="17">
                                            <p:txEl>
                                              <p:pRg st="3" end="3"/>
                                            </p:txEl>
                                          </p:spTgt>
                                        </p:tgtEl>
                                        <p:attrNameLst>
                                          <p:attrName>style.visibility</p:attrName>
                                        </p:attrNameLst>
                                      </p:cBhvr>
                                      <p:to>
                                        <p:strVal val="hidden"/>
                                      </p:to>
                                    </p:set>
                                  </p:childTnLst>
                                </p:cTn>
                              </p:par>
                              <p:par>
                                <p:cTn id="25" presetID="2" presetClass="exit" presetSubtype="4" fill="hold" nodeType="withEffect">
                                  <p:stCondLst>
                                    <p:cond delay="0"/>
                                  </p:stCondLst>
                                  <p:childTnLst>
                                    <p:anim calcmode="lin" valueType="num">
                                      <p:cBhvr additive="base">
                                        <p:cTn id="26" dur="1000"/>
                                        <p:tgtEl>
                                          <p:spTgt spid="17">
                                            <p:txEl>
                                              <p:pRg st="5" end="5"/>
                                            </p:txEl>
                                          </p:spTgt>
                                        </p:tgtEl>
                                        <p:attrNameLst>
                                          <p:attrName>ppt_x</p:attrName>
                                        </p:attrNameLst>
                                      </p:cBhvr>
                                      <p:tavLst>
                                        <p:tav tm="0">
                                          <p:val>
                                            <p:strVal val="ppt_x"/>
                                          </p:val>
                                        </p:tav>
                                        <p:tav tm="100000">
                                          <p:val>
                                            <p:strVal val="ppt_x"/>
                                          </p:val>
                                        </p:tav>
                                      </p:tavLst>
                                    </p:anim>
                                    <p:anim calcmode="lin" valueType="num">
                                      <p:cBhvr additive="base">
                                        <p:cTn id="27" dur="1000"/>
                                        <p:tgtEl>
                                          <p:spTgt spid="17">
                                            <p:txEl>
                                              <p:pRg st="5" end="5"/>
                                            </p:txEl>
                                          </p:spTgt>
                                        </p:tgtEl>
                                        <p:attrNameLst>
                                          <p:attrName>ppt_y</p:attrName>
                                        </p:attrNameLst>
                                      </p:cBhvr>
                                      <p:tavLst>
                                        <p:tav tm="0">
                                          <p:val>
                                            <p:strVal val="ppt_y"/>
                                          </p:val>
                                        </p:tav>
                                        <p:tav tm="100000">
                                          <p:val>
                                            <p:strVal val="1+ppt_h/2"/>
                                          </p:val>
                                        </p:tav>
                                      </p:tavLst>
                                    </p:anim>
                                    <p:set>
                                      <p:cBhvr>
                                        <p:cTn id="28" dur="1" fill="hold">
                                          <p:stCondLst>
                                            <p:cond delay="999"/>
                                          </p:stCondLst>
                                        </p:cTn>
                                        <p:tgtEl>
                                          <p:spTgt spid="17">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اا</a:t>
            </a:r>
            <a:endParaRPr lang="en-US" dirty="0"/>
          </a:p>
        </p:txBody>
      </p:sp>
      <p:pic>
        <p:nvPicPr>
          <p:cNvPr id="6" name="מציין מיקום תוכן 5" descr="32.png"/>
          <p:cNvPicPr>
            <a:picLocks noGrp="1" noChangeAspect="1"/>
          </p:cNvPicPr>
          <p:nvPr>
            <p:ph idx="1"/>
          </p:nvPr>
        </p:nvPicPr>
        <p:blipFill>
          <a:blip r:embed="rId3"/>
          <a:stretch>
            <a:fillRect/>
          </a:stretch>
        </p:blipFill>
        <p:spPr>
          <a:xfrm>
            <a:off x="0" y="0"/>
            <a:ext cx="9183323" cy="6858000"/>
          </a:xfrm>
        </p:spPr>
      </p:pic>
      <p:sp>
        <p:nvSpPr>
          <p:cNvPr id="7" name="מלבן 6"/>
          <p:cNvSpPr/>
          <p:nvPr/>
        </p:nvSpPr>
        <p:spPr>
          <a:xfrm>
            <a:off x="0" y="0"/>
            <a:ext cx="3571868" cy="3500438"/>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מלבן 9"/>
          <p:cNvSpPr/>
          <p:nvPr/>
        </p:nvSpPr>
        <p:spPr>
          <a:xfrm>
            <a:off x="0" y="3429000"/>
            <a:ext cx="3500430"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US" dirty="0"/>
          </a:p>
        </p:txBody>
      </p:sp>
      <p:sp>
        <p:nvSpPr>
          <p:cNvPr id="11" name="מלבן 10"/>
          <p:cNvSpPr/>
          <p:nvPr/>
        </p:nvSpPr>
        <p:spPr>
          <a:xfrm>
            <a:off x="5357786" y="3429000"/>
            <a:ext cx="3929122"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מלבן 12"/>
          <p:cNvSpPr/>
          <p:nvPr/>
        </p:nvSpPr>
        <p:spPr>
          <a:xfrm>
            <a:off x="3500430" y="342900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מלבן 15"/>
          <p:cNvSpPr/>
          <p:nvPr/>
        </p:nvSpPr>
        <p:spPr>
          <a:xfrm>
            <a:off x="3714744" y="357166"/>
            <a:ext cx="1636432" cy="400110"/>
          </a:xfrm>
          <a:prstGeom prst="rect">
            <a:avLst/>
          </a:prstGeom>
          <a:noFill/>
        </p:spPr>
        <p:txBody>
          <a:bodyPr wrap="square" lIns="91440" tIns="45720" rIns="91440" bIns="45720">
            <a:spAutoFit/>
          </a:bodyPr>
          <a:lstStyle/>
          <a:p>
            <a:pPr algn="ctr"/>
            <a:endParaRPr lang="he-IL" sz="20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7" name="מלבן 16"/>
          <p:cNvSpPr/>
          <p:nvPr/>
        </p:nvSpPr>
        <p:spPr>
          <a:xfrm>
            <a:off x="1" y="285729"/>
            <a:ext cx="2714612" cy="3170099"/>
          </a:xfrm>
          <a:prstGeom prst="rect">
            <a:avLst/>
          </a:prstGeom>
          <a:noFill/>
        </p:spPr>
        <p:txBody>
          <a:bodyPr wrap="square" lIns="91440" tIns="45720" rIns="91440" bIns="45720">
            <a:spAutoFit/>
          </a:bodyPr>
          <a:lstStyle/>
          <a:p>
            <a:pPr algn="ctr"/>
            <a:r>
              <a:rPr lang="ar-SA" b="1" dirty="0" smtClean="0">
                <a:ln w="12700">
                  <a:solidFill>
                    <a:schemeClr val="tx2">
                      <a:satMod val="155000"/>
                    </a:schemeClr>
                  </a:solidFill>
                  <a:prstDash val="solid"/>
                </a:ln>
                <a:effectLst>
                  <a:outerShdw blurRad="41275" dist="20320" dir="1800000" algn="tl" rotWithShape="0">
                    <a:srgbClr val="000000">
                      <a:alpha val="40000"/>
                    </a:srgbClr>
                  </a:outerShdw>
                </a:effectLst>
              </a:rPr>
              <a:t>3-تراكم النفايات الصلبة المنزلية يؤدي:</a:t>
            </a:r>
          </a:p>
          <a:p>
            <a:pPr algn="ctr"/>
            <a:r>
              <a:rPr lang="ar-SA" b="1" dirty="0" smtClean="0">
                <a:ln w="12700">
                  <a:solidFill>
                    <a:schemeClr val="tx2">
                      <a:satMod val="155000"/>
                    </a:schemeClr>
                  </a:solidFill>
                  <a:prstDash val="solid"/>
                </a:ln>
                <a:effectLst>
                  <a:outerShdw blurRad="41275" dist="20320" dir="1800000" algn="tl" rotWithShape="0">
                    <a:srgbClr val="000000">
                      <a:alpha val="40000"/>
                    </a:srgbClr>
                  </a:outerShdw>
                </a:effectLst>
              </a:rPr>
              <a:t>1</a:t>
            </a:r>
            <a:r>
              <a:rPr lang="ar-SA" b="1" dirty="0" smtClean="0">
                <a:ln w="12700">
                  <a:solidFill>
                    <a:schemeClr val="tx2">
                      <a:satMod val="155000"/>
                    </a:schemeClr>
                  </a:solidFill>
                  <a:prstDash val="solid"/>
                </a:ln>
                <a:effectLst>
                  <a:outerShdw blurRad="41275" dist="20320" dir="1800000" algn="tl" rotWithShape="0">
                    <a:srgbClr val="000000">
                      <a:alpha val="40000"/>
                    </a:srgbClr>
                  </a:outerShdw>
                </a:effectLst>
                <a:hlinkClick r:id="rId4" action="ppaction://hlinksldjump"/>
              </a:rPr>
              <a:t>-لزيادة الفئران والحشرات التي تنقل الأمراض.</a:t>
            </a:r>
            <a:endParaRPr lang="ar-SA" b="1" dirty="0" smtClean="0">
              <a:ln w="12700">
                <a:solidFill>
                  <a:schemeClr val="tx2">
                    <a:satMod val="155000"/>
                  </a:schemeClr>
                </a:solidFill>
                <a:prstDash val="solid"/>
              </a:ln>
              <a:effectLst>
                <a:outerShdw blurRad="41275" dist="20320" dir="1800000" algn="tl" rotWithShape="0">
                  <a:srgbClr val="000000">
                    <a:alpha val="40000"/>
                  </a:srgbClr>
                </a:outerShdw>
              </a:effectLst>
            </a:endParaRPr>
          </a:p>
          <a:p>
            <a:pPr algn="ctr"/>
            <a:endParaRPr lang="ar-SA" b="1" dirty="0">
              <a:ln w="12700">
                <a:solidFill>
                  <a:schemeClr val="tx2">
                    <a:satMod val="155000"/>
                  </a:schemeClr>
                </a:solidFill>
                <a:prstDash val="solid"/>
              </a:ln>
              <a:effectLst>
                <a:outerShdw blurRad="41275" dist="20320" dir="1800000" algn="tl" rotWithShape="0">
                  <a:srgbClr val="000000">
                    <a:alpha val="40000"/>
                  </a:srgbClr>
                </a:outerShdw>
              </a:effectLst>
            </a:endParaRPr>
          </a:p>
          <a:p>
            <a:pPr algn="ctr"/>
            <a:r>
              <a:rPr lang="ar-SA" b="1" dirty="0" smtClean="0">
                <a:ln w="12700">
                  <a:solidFill>
                    <a:schemeClr val="tx2">
                      <a:satMod val="155000"/>
                    </a:schemeClr>
                  </a:solidFill>
                  <a:prstDash val="solid"/>
                </a:ln>
                <a:effectLst>
                  <a:outerShdw blurRad="41275" dist="20320" dir="1800000" algn="tl" rotWithShape="0">
                    <a:srgbClr val="000000">
                      <a:alpha val="40000"/>
                    </a:srgbClr>
                  </a:outerShdw>
                </a:effectLst>
                <a:hlinkClick r:id="rId5" action="ppaction://hlinksldjump"/>
              </a:rPr>
              <a:t>2-يقلل من تجميع الفئران والحشرات التي تنقل أمراض.</a:t>
            </a:r>
            <a:endParaRPr lang="ar-SA" b="1" dirty="0" smtClean="0">
              <a:ln w="12700">
                <a:solidFill>
                  <a:schemeClr val="tx2">
                    <a:satMod val="155000"/>
                  </a:schemeClr>
                </a:solidFill>
                <a:prstDash val="solid"/>
              </a:ln>
              <a:effectLst>
                <a:outerShdw blurRad="41275" dist="20320" dir="1800000" algn="tl" rotWithShape="0">
                  <a:srgbClr val="000000">
                    <a:alpha val="40000"/>
                  </a:srgbClr>
                </a:outerShdw>
              </a:effectLst>
            </a:endParaRPr>
          </a:p>
          <a:p>
            <a:pPr algn="ctr"/>
            <a:endParaRPr lang="ar-SA" b="1" dirty="0">
              <a:ln w="12700">
                <a:solidFill>
                  <a:schemeClr val="tx2">
                    <a:satMod val="155000"/>
                  </a:schemeClr>
                </a:solidFill>
                <a:prstDash val="solid"/>
              </a:ln>
              <a:effectLst>
                <a:outerShdw blurRad="41275" dist="20320" dir="1800000" algn="tl" rotWithShape="0">
                  <a:srgbClr val="000000">
                    <a:alpha val="40000"/>
                  </a:srgbClr>
                </a:outerShdw>
              </a:effectLst>
            </a:endParaRPr>
          </a:p>
          <a:p>
            <a:pPr algn="ctr"/>
            <a:r>
              <a:rPr lang="ar-SA" b="1" dirty="0" smtClean="0">
                <a:ln w="12700">
                  <a:solidFill>
                    <a:schemeClr val="tx2">
                      <a:satMod val="155000"/>
                    </a:schemeClr>
                  </a:solidFill>
                  <a:prstDash val="solid"/>
                </a:ln>
                <a:effectLst>
                  <a:outerShdw blurRad="41275" dist="20320" dir="1800000" algn="tl" rotWithShape="0">
                    <a:srgbClr val="000000">
                      <a:alpha val="40000"/>
                    </a:srgbClr>
                  </a:outerShdw>
                </a:effectLst>
                <a:hlinkClick r:id="rId5" action="ppaction://hlinksldjump"/>
              </a:rPr>
              <a:t>3-ليس هناك علاقة بين تراكم النفايات وتجميع الحشرات والفئران.</a:t>
            </a:r>
            <a:r>
              <a:rPr lang="ar-SA" sz="2000" b="1" dirty="0" smtClean="0">
                <a:ln w="12700">
                  <a:solidFill>
                    <a:schemeClr val="tx2">
                      <a:satMod val="155000"/>
                    </a:schemeClr>
                  </a:solidFill>
                  <a:prstDash val="solid"/>
                </a:ln>
                <a:effectLst>
                  <a:outerShdw blurRad="41275" dist="20320" dir="1800000" algn="tl" rotWithShape="0">
                    <a:srgbClr val="000000">
                      <a:alpha val="40000"/>
                    </a:srgbClr>
                  </a:outerShdw>
                </a:effectLst>
                <a:hlinkClick r:id="rId5" action="ppaction://hlinksldjump"/>
              </a:rPr>
              <a:t> </a:t>
            </a:r>
            <a:r>
              <a:rPr lang="ar-SA"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hlinkClick r:id="rId5" action="ppaction://hlinksldjump"/>
              </a:rPr>
              <a:t> </a:t>
            </a:r>
            <a:endParaRPr lang="he-IL" sz="2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8" name="מלבן 17"/>
          <p:cNvSpPr/>
          <p:nvPr/>
        </p:nvSpPr>
        <p:spPr>
          <a:xfrm>
            <a:off x="5857885" y="3643314"/>
            <a:ext cx="3071834"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4-من سلبيات التدوير:</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1- المحافظة على موارد وتقليل </a:t>
            </a:r>
            <a:r>
              <a:rPr lang="ar-SA" sz="2000" b="1" dirty="0" err="1"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الإستهلاك</a:t>
            </a: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 .</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2-حماية الأراضي الزراعية وأماكن رمي النفايات.</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3-تكلفة اليد العاملة.</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9" name="מלבן 18"/>
          <p:cNvSpPr/>
          <p:nvPr/>
        </p:nvSpPr>
        <p:spPr>
          <a:xfrm>
            <a:off x="3571868" y="3441680"/>
            <a:ext cx="1714512" cy="2862322"/>
          </a:xfrm>
          <a:prstGeom prst="rect">
            <a:avLst/>
          </a:prstGeom>
          <a:noFill/>
        </p:spPr>
        <p:txBody>
          <a:bodyPr wrap="square" lIns="91440" tIns="45720" rIns="91440" bIns="45720">
            <a:spAutoFit/>
          </a:bodyPr>
          <a:lstStyle/>
          <a:p>
            <a:pPr algn="ctr"/>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التدوير هو: عدم إعادة </a:t>
            </a:r>
            <a:r>
              <a:rPr lang="ar-SA"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إستخدام</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النفايات والمخلفات وعدم إنتاج منتجات أخرى أكثر جودة من المنتج الأصلي.</a:t>
            </a: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5" action="ppaction://hlinksldjump"/>
              </a:rPr>
              <a:t>-صح</a:t>
            </a:r>
            <a:endPar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2-خطأ</a:t>
            </a:r>
            <a:endParaRPr lang="he-IL"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2" name="מלבן 21"/>
          <p:cNvSpPr/>
          <p:nvPr/>
        </p:nvSpPr>
        <p:spPr>
          <a:xfrm>
            <a:off x="285720" y="3500438"/>
            <a:ext cx="2829621" cy="2554545"/>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6-تقليل أكبر قدر ممكن من التلوث </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البيئي هو من:</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1-إيجابيات التدوير.</a:t>
            </a: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2-سلبيات التدوير.</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3-معاني التدوير.</a:t>
            </a:r>
            <a:endParaRPr lang="he-IL" sz="2000" b="1" cap="all" spc="0" dirty="0">
              <a:ln w="12700">
                <a:solidFill>
                  <a:schemeClr val="tx1"/>
                </a:solidFill>
                <a:prstDash val="solid"/>
              </a:ln>
              <a:effectLst>
                <a:reflection blurRad="12700" stA="28000" endPos="45000" dist="1000" dir="5400000" sy="-100000" algn="bl" rotWithShape="0"/>
              </a:effectLst>
            </a:endParaRPr>
          </a:p>
        </p:txBody>
      </p:sp>
    </p:spTree>
  </p:cSld>
  <p:clrMapOvr>
    <a:masterClrMapping/>
  </p:clrMapOvr>
  <p:transition advClick="0">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nodeType="withEffect" nodePh="1">
                                  <p:stCondLst>
                                    <p:cond delay="0"/>
                                  </p:stCondLst>
                                  <p:endCondLst>
                                    <p:cond evt="begin" delay="0">
                                      <p:tn val="5"/>
                                    </p:cond>
                                  </p:endCondLst>
                                  <p:childTnLst>
                                    <p:anim calcmode="lin" valueType="num">
                                      <p:cBhvr additive="base">
                                        <p:cTn id="6" dur="1000"/>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7" dur="1000"/>
                                        <p:tgtEl>
                                          <p:spTgt spid="16">
                                            <p:txEl>
                                              <p:pRg st="0" end="0"/>
                                            </p:txEl>
                                          </p:spTgt>
                                        </p:tgtEl>
                                        <p:attrNameLst>
                                          <p:attrName>ppt_y</p:attrName>
                                        </p:attrNameLst>
                                      </p:cBhvr>
                                      <p:tavLst>
                                        <p:tav tm="0">
                                          <p:val>
                                            <p:strVal val="ppt_y"/>
                                          </p:val>
                                        </p:tav>
                                        <p:tav tm="100000">
                                          <p:val>
                                            <p:strVal val="1+ppt_h/2"/>
                                          </p:val>
                                        </p:tav>
                                      </p:tavLst>
                                    </p:anim>
                                    <p:set>
                                      <p:cBhvr>
                                        <p:cTn id="8" dur="1" fill="hold">
                                          <p:stCondLst>
                                            <p:cond delay="999"/>
                                          </p:stCondLst>
                                        </p:cTn>
                                        <p:tgtEl>
                                          <p:spTgt spid="16">
                                            <p:txEl>
                                              <p:pRg st="0" end="0"/>
                                            </p:txEl>
                                          </p:spTgt>
                                        </p:tgtEl>
                                        <p:attrNameLst>
                                          <p:attrName>style.visibility</p:attrName>
                                        </p:attrNameLst>
                                      </p:cBhvr>
                                      <p:to>
                                        <p:strVal val="hidden"/>
                                      </p:to>
                                    </p:set>
                                  </p:childTnLst>
                                </p:cTn>
                              </p:par>
                              <p:par>
                                <p:cTn id="9" presetID="2" presetClass="exit" presetSubtype="4" fill="hold" grpId="0" nodeType="withEffect">
                                  <p:stCondLst>
                                    <p:cond delay="0"/>
                                  </p:stCondLst>
                                  <p:childTnLst>
                                    <p:anim calcmode="lin" valueType="num">
                                      <p:cBhvr additive="base">
                                        <p:cTn id="10" dur="1000"/>
                                        <p:tgtEl>
                                          <p:spTgt spid="7"/>
                                        </p:tgtEl>
                                        <p:attrNameLst>
                                          <p:attrName>ppt_x</p:attrName>
                                        </p:attrNameLst>
                                      </p:cBhvr>
                                      <p:tavLst>
                                        <p:tav tm="0">
                                          <p:val>
                                            <p:strVal val="ppt_x"/>
                                          </p:val>
                                        </p:tav>
                                        <p:tav tm="100000">
                                          <p:val>
                                            <p:strVal val="ppt_x"/>
                                          </p:val>
                                        </p:tav>
                                      </p:tavLst>
                                    </p:anim>
                                    <p:anim calcmode="lin" valueType="num">
                                      <p:cBhvr additive="base">
                                        <p:cTn id="11" dur="1000"/>
                                        <p:tgtEl>
                                          <p:spTgt spid="7"/>
                                        </p:tgtEl>
                                        <p:attrNameLst>
                                          <p:attrName>ppt_y</p:attrName>
                                        </p:attrNameLst>
                                      </p:cBhvr>
                                      <p:tavLst>
                                        <p:tav tm="0">
                                          <p:val>
                                            <p:strVal val="ppt_y"/>
                                          </p:val>
                                        </p:tav>
                                        <p:tav tm="100000">
                                          <p:val>
                                            <p:strVal val="1+ppt_h/2"/>
                                          </p:val>
                                        </p:tav>
                                      </p:tavLst>
                                    </p:anim>
                                    <p:set>
                                      <p:cBhvr>
                                        <p:cTn id="12" dur="1" fill="hold">
                                          <p:stCondLst>
                                            <p:cond delay="999"/>
                                          </p:stCondLst>
                                        </p:cTn>
                                        <p:tgtEl>
                                          <p:spTgt spid="7"/>
                                        </p:tgtEl>
                                        <p:attrNameLst>
                                          <p:attrName>style.visibility</p:attrName>
                                        </p:attrNameLst>
                                      </p:cBhvr>
                                      <p:to>
                                        <p:strVal val="hidden"/>
                                      </p:to>
                                    </p:set>
                                  </p:childTnLst>
                                </p:cTn>
                              </p:par>
                              <p:par>
                                <p:cTn id="13" presetID="2" presetClass="exit" presetSubtype="4" fill="hold" nodeType="withEffect">
                                  <p:stCondLst>
                                    <p:cond delay="0"/>
                                  </p:stCondLst>
                                  <p:childTnLst>
                                    <p:anim calcmode="lin" valueType="num">
                                      <p:cBhvr additive="base">
                                        <p:cTn id="14" dur="1000"/>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5" dur="1000"/>
                                        <p:tgtEl>
                                          <p:spTgt spid="17">
                                            <p:txEl>
                                              <p:pRg st="0" end="0"/>
                                            </p:txEl>
                                          </p:spTgt>
                                        </p:tgtEl>
                                        <p:attrNameLst>
                                          <p:attrName>ppt_y</p:attrName>
                                        </p:attrNameLst>
                                      </p:cBhvr>
                                      <p:tavLst>
                                        <p:tav tm="0">
                                          <p:val>
                                            <p:strVal val="ppt_y"/>
                                          </p:val>
                                        </p:tav>
                                        <p:tav tm="100000">
                                          <p:val>
                                            <p:strVal val="1+ppt_h/2"/>
                                          </p:val>
                                        </p:tav>
                                      </p:tavLst>
                                    </p:anim>
                                    <p:set>
                                      <p:cBhvr>
                                        <p:cTn id="16" dur="1" fill="hold">
                                          <p:stCondLst>
                                            <p:cond delay="999"/>
                                          </p:stCondLst>
                                        </p:cTn>
                                        <p:tgtEl>
                                          <p:spTgt spid="17">
                                            <p:txEl>
                                              <p:pRg st="0" end="0"/>
                                            </p:txEl>
                                          </p:spTgt>
                                        </p:tgtEl>
                                        <p:attrNameLst>
                                          <p:attrName>style.visibility</p:attrName>
                                        </p:attrNameLst>
                                      </p:cBhvr>
                                      <p:to>
                                        <p:strVal val="hidden"/>
                                      </p:to>
                                    </p:set>
                                  </p:childTnLst>
                                </p:cTn>
                              </p:par>
                              <p:par>
                                <p:cTn id="17" presetID="2" presetClass="exit" presetSubtype="4" fill="hold" nodeType="withEffect">
                                  <p:stCondLst>
                                    <p:cond delay="0"/>
                                  </p:stCondLst>
                                  <p:childTnLst>
                                    <p:anim calcmode="lin" valueType="num">
                                      <p:cBhvr additive="base">
                                        <p:cTn id="18" dur="1000"/>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19" dur="1000"/>
                                        <p:tgtEl>
                                          <p:spTgt spid="17">
                                            <p:txEl>
                                              <p:pRg st="1" end="1"/>
                                            </p:txEl>
                                          </p:spTgt>
                                        </p:tgtEl>
                                        <p:attrNameLst>
                                          <p:attrName>ppt_y</p:attrName>
                                        </p:attrNameLst>
                                      </p:cBhvr>
                                      <p:tavLst>
                                        <p:tav tm="0">
                                          <p:val>
                                            <p:strVal val="ppt_y"/>
                                          </p:val>
                                        </p:tav>
                                        <p:tav tm="100000">
                                          <p:val>
                                            <p:strVal val="1+ppt_h/2"/>
                                          </p:val>
                                        </p:tav>
                                      </p:tavLst>
                                    </p:anim>
                                    <p:set>
                                      <p:cBhvr>
                                        <p:cTn id="20" dur="1" fill="hold">
                                          <p:stCondLst>
                                            <p:cond delay="999"/>
                                          </p:stCondLst>
                                        </p:cTn>
                                        <p:tgtEl>
                                          <p:spTgt spid="17">
                                            <p:txEl>
                                              <p:pRg st="1" end="1"/>
                                            </p:txEl>
                                          </p:spTgt>
                                        </p:tgtEl>
                                        <p:attrNameLst>
                                          <p:attrName>style.visibility</p:attrName>
                                        </p:attrNameLst>
                                      </p:cBhvr>
                                      <p:to>
                                        <p:strVal val="hidden"/>
                                      </p:to>
                                    </p:set>
                                  </p:childTnLst>
                                </p:cTn>
                              </p:par>
                              <p:par>
                                <p:cTn id="21" presetID="2" presetClass="exit" presetSubtype="4" fill="hold" nodeType="withEffect">
                                  <p:stCondLst>
                                    <p:cond delay="0"/>
                                  </p:stCondLst>
                                  <p:childTnLst>
                                    <p:anim calcmode="lin" valueType="num">
                                      <p:cBhvr additive="base">
                                        <p:cTn id="22" dur="1000"/>
                                        <p:tgtEl>
                                          <p:spTgt spid="17">
                                            <p:txEl>
                                              <p:pRg st="3" end="3"/>
                                            </p:txEl>
                                          </p:spTgt>
                                        </p:tgtEl>
                                        <p:attrNameLst>
                                          <p:attrName>ppt_x</p:attrName>
                                        </p:attrNameLst>
                                      </p:cBhvr>
                                      <p:tavLst>
                                        <p:tav tm="0">
                                          <p:val>
                                            <p:strVal val="ppt_x"/>
                                          </p:val>
                                        </p:tav>
                                        <p:tav tm="100000">
                                          <p:val>
                                            <p:strVal val="ppt_x"/>
                                          </p:val>
                                        </p:tav>
                                      </p:tavLst>
                                    </p:anim>
                                    <p:anim calcmode="lin" valueType="num">
                                      <p:cBhvr additive="base">
                                        <p:cTn id="23" dur="1000"/>
                                        <p:tgtEl>
                                          <p:spTgt spid="17">
                                            <p:txEl>
                                              <p:pRg st="3" end="3"/>
                                            </p:txEl>
                                          </p:spTgt>
                                        </p:tgtEl>
                                        <p:attrNameLst>
                                          <p:attrName>ppt_y</p:attrName>
                                        </p:attrNameLst>
                                      </p:cBhvr>
                                      <p:tavLst>
                                        <p:tav tm="0">
                                          <p:val>
                                            <p:strVal val="ppt_y"/>
                                          </p:val>
                                        </p:tav>
                                        <p:tav tm="100000">
                                          <p:val>
                                            <p:strVal val="1+ppt_h/2"/>
                                          </p:val>
                                        </p:tav>
                                      </p:tavLst>
                                    </p:anim>
                                    <p:set>
                                      <p:cBhvr>
                                        <p:cTn id="24" dur="1" fill="hold">
                                          <p:stCondLst>
                                            <p:cond delay="999"/>
                                          </p:stCondLst>
                                        </p:cTn>
                                        <p:tgtEl>
                                          <p:spTgt spid="17">
                                            <p:txEl>
                                              <p:pRg st="3" end="3"/>
                                            </p:txEl>
                                          </p:spTgt>
                                        </p:tgtEl>
                                        <p:attrNameLst>
                                          <p:attrName>style.visibility</p:attrName>
                                        </p:attrNameLst>
                                      </p:cBhvr>
                                      <p:to>
                                        <p:strVal val="hidden"/>
                                      </p:to>
                                    </p:set>
                                  </p:childTnLst>
                                </p:cTn>
                              </p:par>
                              <p:par>
                                <p:cTn id="25" presetID="2" presetClass="exit" presetSubtype="4" fill="hold" nodeType="withEffect">
                                  <p:stCondLst>
                                    <p:cond delay="0"/>
                                  </p:stCondLst>
                                  <p:childTnLst>
                                    <p:anim calcmode="lin" valueType="num">
                                      <p:cBhvr additive="base">
                                        <p:cTn id="26" dur="1000"/>
                                        <p:tgtEl>
                                          <p:spTgt spid="17">
                                            <p:txEl>
                                              <p:pRg st="5" end="5"/>
                                            </p:txEl>
                                          </p:spTgt>
                                        </p:tgtEl>
                                        <p:attrNameLst>
                                          <p:attrName>ppt_x</p:attrName>
                                        </p:attrNameLst>
                                      </p:cBhvr>
                                      <p:tavLst>
                                        <p:tav tm="0">
                                          <p:val>
                                            <p:strVal val="ppt_x"/>
                                          </p:val>
                                        </p:tav>
                                        <p:tav tm="100000">
                                          <p:val>
                                            <p:strVal val="ppt_x"/>
                                          </p:val>
                                        </p:tav>
                                      </p:tavLst>
                                    </p:anim>
                                    <p:anim calcmode="lin" valueType="num">
                                      <p:cBhvr additive="base">
                                        <p:cTn id="27" dur="1000"/>
                                        <p:tgtEl>
                                          <p:spTgt spid="17">
                                            <p:txEl>
                                              <p:pRg st="5" end="5"/>
                                            </p:txEl>
                                          </p:spTgt>
                                        </p:tgtEl>
                                        <p:attrNameLst>
                                          <p:attrName>ppt_y</p:attrName>
                                        </p:attrNameLst>
                                      </p:cBhvr>
                                      <p:tavLst>
                                        <p:tav tm="0">
                                          <p:val>
                                            <p:strVal val="ppt_y"/>
                                          </p:val>
                                        </p:tav>
                                        <p:tav tm="100000">
                                          <p:val>
                                            <p:strVal val="1+ppt_h/2"/>
                                          </p:val>
                                        </p:tav>
                                      </p:tavLst>
                                    </p:anim>
                                    <p:set>
                                      <p:cBhvr>
                                        <p:cTn id="28" dur="1" fill="hold">
                                          <p:stCondLst>
                                            <p:cond delay="999"/>
                                          </p:stCondLst>
                                        </p:cTn>
                                        <p:tgtEl>
                                          <p:spTgt spid="17">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اا</a:t>
            </a:r>
            <a:endParaRPr lang="en-US" dirty="0"/>
          </a:p>
        </p:txBody>
      </p:sp>
      <p:pic>
        <p:nvPicPr>
          <p:cNvPr id="6" name="מציין מיקום תוכן 5" descr="32.png"/>
          <p:cNvPicPr>
            <a:picLocks noGrp="1" noChangeAspect="1"/>
          </p:cNvPicPr>
          <p:nvPr>
            <p:ph idx="1"/>
          </p:nvPr>
        </p:nvPicPr>
        <p:blipFill>
          <a:blip r:embed="rId3"/>
          <a:stretch>
            <a:fillRect/>
          </a:stretch>
        </p:blipFill>
        <p:spPr>
          <a:xfrm>
            <a:off x="0" y="0"/>
            <a:ext cx="9183323" cy="6858000"/>
          </a:xfrm>
        </p:spPr>
      </p:pic>
      <p:sp>
        <p:nvSpPr>
          <p:cNvPr id="10" name="מלבן 9"/>
          <p:cNvSpPr/>
          <p:nvPr/>
        </p:nvSpPr>
        <p:spPr>
          <a:xfrm>
            <a:off x="0" y="3429000"/>
            <a:ext cx="3500430"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US" dirty="0"/>
          </a:p>
        </p:txBody>
      </p:sp>
      <p:sp>
        <p:nvSpPr>
          <p:cNvPr id="11" name="מלבן 10"/>
          <p:cNvSpPr/>
          <p:nvPr/>
        </p:nvSpPr>
        <p:spPr>
          <a:xfrm>
            <a:off x="5357786" y="3429000"/>
            <a:ext cx="3929122"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מלבן 12"/>
          <p:cNvSpPr/>
          <p:nvPr/>
        </p:nvSpPr>
        <p:spPr>
          <a:xfrm>
            <a:off x="3500430" y="342900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מלבן 15"/>
          <p:cNvSpPr/>
          <p:nvPr/>
        </p:nvSpPr>
        <p:spPr>
          <a:xfrm>
            <a:off x="3714744" y="357166"/>
            <a:ext cx="1636432" cy="400110"/>
          </a:xfrm>
          <a:prstGeom prst="rect">
            <a:avLst/>
          </a:prstGeom>
          <a:noFill/>
        </p:spPr>
        <p:txBody>
          <a:bodyPr wrap="square" lIns="91440" tIns="45720" rIns="91440" bIns="45720">
            <a:spAutoFit/>
          </a:bodyPr>
          <a:lstStyle/>
          <a:p>
            <a:pPr algn="ctr"/>
            <a:endParaRPr lang="he-IL" sz="20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7" name="מלבן 16"/>
          <p:cNvSpPr/>
          <p:nvPr/>
        </p:nvSpPr>
        <p:spPr>
          <a:xfrm>
            <a:off x="1" y="285729"/>
            <a:ext cx="2714612" cy="400110"/>
          </a:xfrm>
          <a:prstGeom prst="rect">
            <a:avLst/>
          </a:prstGeom>
          <a:noFill/>
        </p:spPr>
        <p:txBody>
          <a:bodyPr wrap="square" lIns="91440" tIns="45720" rIns="91440" bIns="45720">
            <a:spAutoFit/>
          </a:bodyPr>
          <a:lstStyle/>
          <a:p>
            <a:pPr algn="ctr"/>
            <a:endParaRPr lang="he-IL" sz="2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8" name="מלבן 17"/>
          <p:cNvSpPr/>
          <p:nvPr/>
        </p:nvSpPr>
        <p:spPr>
          <a:xfrm>
            <a:off x="5857885" y="3643314"/>
            <a:ext cx="3071834"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4-من سلبيات التدوير:</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1- المحافظة على موارد وتقليل </a:t>
            </a:r>
            <a:r>
              <a:rPr lang="ar-SA" sz="2000" b="1" dirty="0" err="1"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الإستهلاك</a:t>
            </a: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 .</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2-حماية الأراضي الزراعية وأماكن رمي النفايات.</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5" action="ppaction://hlinksldjump"/>
              </a:rPr>
              <a:t>3-تكلفة اليد العاملة.</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9" name="מלבן 18"/>
          <p:cNvSpPr/>
          <p:nvPr/>
        </p:nvSpPr>
        <p:spPr>
          <a:xfrm>
            <a:off x="3571868" y="3441680"/>
            <a:ext cx="1714512" cy="2862322"/>
          </a:xfrm>
          <a:prstGeom prst="rect">
            <a:avLst/>
          </a:prstGeom>
          <a:noFill/>
        </p:spPr>
        <p:txBody>
          <a:bodyPr wrap="square" lIns="91440" tIns="45720" rIns="91440" bIns="45720">
            <a:spAutoFit/>
          </a:bodyPr>
          <a:lstStyle/>
          <a:p>
            <a:pPr algn="ctr"/>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التدوير هو: عدم إعادة </a:t>
            </a:r>
            <a:r>
              <a:rPr lang="ar-SA"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إستخدام</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النفايات والمخلفات وعدم إنتاج منتجات أخرى أكثر جودة من المنتج الأصلي.</a:t>
            </a: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dirty="0" smtClean="0">
                <a:ln w="18415" cmpd="sng">
                  <a:solidFill>
                    <a:schemeClr val="tx1"/>
                  </a:solidFill>
                  <a:prstDash val="solid"/>
                </a:ln>
                <a:effectLst>
                  <a:outerShdw blurRad="63500" dir="3600000" algn="tl" rotWithShape="0">
                    <a:srgbClr val="000000">
                      <a:alpha val="70000"/>
                    </a:srgbClr>
                  </a:outerShdw>
                </a:effectLst>
              </a:rPr>
              <a:t>1</a:t>
            </a:r>
            <a:r>
              <a:rPr lang="ar-SA" dirty="0" smtClean="0">
                <a:ln w="18415" cmpd="sng">
                  <a:solidFill>
                    <a:schemeClr val="tx1"/>
                  </a:solidFill>
                  <a:prstDash val="solid"/>
                </a:ln>
                <a:effectLst>
                  <a:outerShdw blurRad="63500" dir="3600000" algn="tl" rotWithShape="0">
                    <a:srgbClr val="000000">
                      <a:alpha val="70000"/>
                    </a:srgbClr>
                  </a:outerShdw>
                </a:effectLst>
                <a:hlinkClick r:id="rId4" action="ppaction://hlinksldjump"/>
              </a:rPr>
              <a:t>-صح</a:t>
            </a:r>
            <a:endParaRPr lang="ar-SA" dirty="0" smtClean="0">
              <a:ln w="18415" cmpd="sng">
                <a:solidFill>
                  <a:schemeClr val="tx1"/>
                </a:solidFill>
                <a:prstDash val="solid"/>
              </a:ln>
              <a:effectLst>
                <a:outerShdw blurRad="63500" dir="3600000" algn="tl" rotWithShape="0">
                  <a:srgbClr val="000000">
                    <a:alpha val="70000"/>
                  </a:srgbClr>
                </a:outerShdw>
              </a:effectLst>
            </a:endParaRP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dirty="0" smtClean="0">
                <a:ln w="18415" cmpd="sng">
                  <a:solidFill>
                    <a:schemeClr val="tx1"/>
                  </a:solidFill>
                  <a:prstDash val="solid"/>
                </a:ln>
                <a:effectLst>
                  <a:outerShdw blurRad="63500" dir="3600000" algn="tl" rotWithShape="0">
                    <a:srgbClr val="000000">
                      <a:alpha val="70000"/>
                    </a:srgbClr>
                  </a:outerShdw>
                </a:effectLst>
                <a:hlinkClick r:id="rId6" action="ppaction://hlinksldjump"/>
              </a:rPr>
              <a:t>2-خطأ</a:t>
            </a:r>
            <a:endParaRPr lang="he-IL" b="1" cap="all" spc="0" dirty="0">
              <a:ln w="18415" cmpd="sng">
                <a:solidFill>
                  <a:schemeClr val="tx1"/>
                </a:solidFill>
                <a:prstDash val="solid"/>
              </a:ln>
              <a:effectLst>
                <a:reflection blurRad="12700" stA="28000" endPos="45000" dist="1000" dir="5400000" sy="-100000" algn="bl" rotWithShape="0"/>
              </a:effectLst>
            </a:endParaRPr>
          </a:p>
        </p:txBody>
      </p:sp>
      <p:sp>
        <p:nvSpPr>
          <p:cNvPr id="22" name="מלבן 21"/>
          <p:cNvSpPr/>
          <p:nvPr/>
        </p:nvSpPr>
        <p:spPr>
          <a:xfrm>
            <a:off x="285720" y="3500438"/>
            <a:ext cx="2829621" cy="2554545"/>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6-تقليل أكبر قدر ممكن من التلوث </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البيئي هو من:</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1-إيجابيات التدوير.</a:t>
            </a: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2-سلبيات التدوير.</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3-معاني التدوير.</a:t>
            </a:r>
            <a:endParaRPr lang="he-IL" sz="2000" b="1" cap="all" spc="0" dirty="0">
              <a:ln w="12700">
                <a:solidFill>
                  <a:schemeClr val="tx1"/>
                </a:solidFill>
                <a:prstDash val="solid"/>
              </a:ln>
              <a:effectLst>
                <a:reflection blurRad="12700" stA="28000" endPos="45000" dist="1000" dir="5400000" sy="-100000" algn="bl" rotWithShape="0"/>
              </a:effectLst>
            </a:endParaRPr>
          </a:p>
        </p:txBody>
      </p:sp>
    </p:spTree>
  </p:cSld>
  <p:clrMapOvr>
    <a:masterClrMapping/>
  </p:clrMapOvr>
  <p:transition advClick="0">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nodeType="withEffect" nodePh="1">
                                  <p:stCondLst>
                                    <p:cond delay="0"/>
                                  </p:stCondLst>
                                  <p:endCondLst>
                                    <p:cond evt="begin" delay="0">
                                      <p:tn val="5"/>
                                    </p:cond>
                                  </p:endCondLst>
                                  <p:childTnLst>
                                    <p:anim calcmode="lin" valueType="num">
                                      <p:cBhvr additive="base">
                                        <p:cTn id="6" dur="1000"/>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7" dur="1000"/>
                                        <p:tgtEl>
                                          <p:spTgt spid="16">
                                            <p:txEl>
                                              <p:pRg st="0" end="0"/>
                                            </p:txEl>
                                          </p:spTgt>
                                        </p:tgtEl>
                                        <p:attrNameLst>
                                          <p:attrName>ppt_y</p:attrName>
                                        </p:attrNameLst>
                                      </p:cBhvr>
                                      <p:tavLst>
                                        <p:tav tm="0">
                                          <p:val>
                                            <p:strVal val="ppt_y"/>
                                          </p:val>
                                        </p:tav>
                                        <p:tav tm="100000">
                                          <p:val>
                                            <p:strVal val="1+ppt_h/2"/>
                                          </p:val>
                                        </p:tav>
                                      </p:tavLst>
                                    </p:anim>
                                    <p:set>
                                      <p:cBhvr>
                                        <p:cTn id="8" dur="1" fill="hold">
                                          <p:stCondLst>
                                            <p:cond delay="999"/>
                                          </p:stCondLst>
                                        </p:cTn>
                                        <p:tgtEl>
                                          <p:spTgt spid="16">
                                            <p:txEl>
                                              <p:pRg st="0" end="0"/>
                                            </p:txEl>
                                          </p:spTgt>
                                        </p:tgtEl>
                                        <p:attrNameLst>
                                          <p:attrName>style.visibility</p:attrName>
                                        </p:attrNameLst>
                                      </p:cBhvr>
                                      <p:to>
                                        <p:strVal val="hidden"/>
                                      </p:to>
                                    </p:set>
                                  </p:childTnLst>
                                </p:cTn>
                              </p:par>
                              <p:par>
                                <p:cTn id="9" presetID="2" presetClass="exit" presetSubtype="4" fill="hold" nodeType="withEffect" nodePh="1">
                                  <p:stCondLst>
                                    <p:cond delay="0"/>
                                  </p:stCondLst>
                                  <p:endCondLst>
                                    <p:cond evt="begin" delay="0">
                                      <p:tn val="9"/>
                                    </p:cond>
                                  </p:endCondLst>
                                  <p:childTnLst>
                                    <p:anim calcmode="lin" valueType="num">
                                      <p:cBhvr additive="base">
                                        <p:cTn id="10" dur="1000"/>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11" dur="1000"/>
                                        <p:tgtEl>
                                          <p:spTgt spid="17">
                                            <p:txEl>
                                              <p:pRg st="0" end="0"/>
                                            </p:txEl>
                                          </p:spTgt>
                                        </p:tgtEl>
                                        <p:attrNameLst>
                                          <p:attrName>ppt_y</p:attrName>
                                        </p:attrNameLst>
                                      </p:cBhvr>
                                      <p:tavLst>
                                        <p:tav tm="0">
                                          <p:val>
                                            <p:strVal val="ppt_y"/>
                                          </p:val>
                                        </p:tav>
                                        <p:tav tm="100000">
                                          <p:val>
                                            <p:strVal val="1+ppt_h/2"/>
                                          </p:val>
                                        </p:tav>
                                      </p:tavLst>
                                    </p:anim>
                                    <p:set>
                                      <p:cBhvr>
                                        <p:cTn id="12" dur="1" fill="hold">
                                          <p:stCondLst>
                                            <p:cond delay="999"/>
                                          </p:stCondLst>
                                        </p:cTn>
                                        <p:tgtEl>
                                          <p:spTgt spid="17">
                                            <p:txEl>
                                              <p:pRg st="0" end="0"/>
                                            </p:txEl>
                                          </p:spTgt>
                                        </p:tgtEl>
                                        <p:attrNameLst>
                                          <p:attrName>style.visibility</p:attrName>
                                        </p:attrNameLst>
                                      </p:cBhvr>
                                      <p:to>
                                        <p:strVal val="hidden"/>
                                      </p:to>
                                    </p:set>
                                  </p:childTnLst>
                                </p:cTn>
                              </p:par>
                              <p:par>
                                <p:cTn id="13" presetID="2" presetClass="exit" presetSubtype="4" fill="hold" grpId="0" nodeType="withEffect">
                                  <p:stCondLst>
                                    <p:cond delay="0"/>
                                  </p:stCondLst>
                                  <p:childTnLst>
                                    <p:anim calcmode="lin" valueType="num">
                                      <p:cBhvr additive="base">
                                        <p:cTn id="14" dur="1000"/>
                                        <p:tgtEl>
                                          <p:spTgt spid="18"/>
                                        </p:tgtEl>
                                        <p:attrNameLst>
                                          <p:attrName>ppt_x</p:attrName>
                                        </p:attrNameLst>
                                      </p:cBhvr>
                                      <p:tavLst>
                                        <p:tav tm="0">
                                          <p:val>
                                            <p:strVal val="ppt_x"/>
                                          </p:val>
                                        </p:tav>
                                        <p:tav tm="100000">
                                          <p:val>
                                            <p:strVal val="ppt_x"/>
                                          </p:val>
                                        </p:tav>
                                      </p:tavLst>
                                    </p:anim>
                                    <p:anim calcmode="lin" valueType="num">
                                      <p:cBhvr additive="base">
                                        <p:cTn id="15" dur="1000"/>
                                        <p:tgtEl>
                                          <p:spTgt spid="18"/>
                                        </p:tgtEl>
                                        <p:attrNameLst>
                                          <p:attrName>ppt_y</p:attrName>
                                        </p:attrNameLst>
                                      </p:cBhvr>
                                      <p:tavLst>
                                        <p:tav tm="0">
                                          <p:val>
                                            <p:strVal val="ppt_y"/>
                                          </p:val>
                                        </p:tav>
                                        <p:tav tm="100000">
                                          <p:val>
                                            <p:strVal val="1+ppt_h/2"/>
                                          </p:val>
                                        </p:tav>
                                      </p:tavLst>
                                    </p:anim>
                                    <p:set>
                                      <p:cBhvr>
                                        <p:cTn id="16" dur="1" fill="hold">
                                          <p:stCondLst>
                                            <p:cond delay="999"/>
                                          </p:stCondLst>
                                        </p:cTn>
                                        <p:tgtEl>
                                          <p:spTgt spid="18"/>
                                        </p:tgtEl>
                                        <p:attrNameLst>
                                          <p:attrName>style.visibility</p:attrName>
                                        </p:attrNameLst>
                                      </p:cBhvr>
                                      <p:to>
                                        <p:strVal val="hidden"/>
                                      </p:to>
                                    </p:set>
                                  </p:childTnLst>
                                </p:cTn>
                              </p:par>
                              <p:par>
                                <p:cTn id="17" presetID="2" presetClass="exit" presetSubtype="4" fill="hold" grpId="0" nodeType="withEffect">
                                  <p:stCondLst>
                                    <p:cond delay="0"/>
                                  </p:stCondLst>
                                  <p:childTnLst>
                                    <p:anim calcmode="lin" valueType="num">
                                      <p:cBhvr additive="base">
                                        <p:cTn id="18" dur="1000"/>
                                        <p:tgtEl>
                                          <p:spTgt spid="11"/>
                                        </p:tgtEl>
                                        <p:attrNameLst>
                                          <p:attrName>ppt_x</p:attrName>
                                        </p:attrNameLst>
                                      </p:cBhvr>
                                      <p:tavLst>
                                        <p:tav tm="0">
                                          <p:val>
                                            <p:strVal val="ppt_x"/>
                                          </p:val>
                                        </p:tav>
                                        <p:tav tm="100000">
                                          <p:val>
                                            <p:strVal val="ppt_x"/>
                                          </p:val>
                                        </p:tav>
                                      </p:tavLst>
                                    </p:anim>
                                    <p:anim calcmode="lin" valueType="num">
                                      <p:cBhvr additive="base">
                                        <p:cTn id="19" dur="1000"/>
                                        <p:tgtEl>
                                          <p:spTgt spid="11"/>
                                        </p:tgtEl>
                                        <p:attrNameLst>
                                          <p:attrName>ppt_y</p:attrName>
                                        </p:attrNameLst>
                                      </p:cBhvr>
                                      <p:tavLst>
                                        <p:tav tm="0">
                                          <p:val>
                                            <p:strVal val="ppt_y"/>
                                          </p:val>
                                        </p:tav>
                                        <p:tav tm="100000">
                                          <p:val>
                                            <p:strVal val="1+ppt_h/2"/>
                                          </p:val>
                                        </p:tav>
                                      </p:tavLst>
                                    </p:anim>
                                    <p:set>
                                      <p:cBhvr>
                                        <p:cTn id="20"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err="1" smtClean="0"/>
              <a:t>اا</a:t>
            </a:r>
            <a:endParaRPr lang="en-US" dirty="0"/>
          </a:p>
        </p:txBody>
      </p:sp>
      <p:pic>
        <p:nvPicPr>
          <p:cNvPr id="6" name="מציין מיקום תוכן 5" descr="32.png"/>
          <p:cNvPicPr>
            <a:picLocks noGrp="1" noChangeAspect="1"/>
          </p:cNvPicPr>
          <p:nvPr>
            <p:ph idx="1"/>
          </p:nvPr>
        </p:nvPicPr>
        <p:blipFill>
          <a:blip r:embed="rId3"/>
          <a:stretch>
            <a:fillRect/>
          </a:stretch>
        </p:blipFill>
        <p:spPr>
          <a:xfrm>
            <a:off x="0" y="0"/>
            <a:ext cx="9183323" cy="6858000"/>
          </a:xfrm>
        </p:spPr>
      </p:pic>
      <p:sp>
        <p:nvSpPr>
          <p:cNvPr id="10" name="מלבן 9"/>
          <p:cNvSpPr/>
          <p:nvPr/>
        </p:nvSpPr>
        <p:spPr>
          <a:xfrm>
            <a:off x="0" y="3429000"/>
            <a:ext cx="3500430"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e-IL"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en-US" dirty="0"/>
          </a:p>
        </p:txBody>
      </p:sp>
      <p:sp>
        <p:nvSpPr>
          <p:cNvPr id="11" name="מלבן 10"/>
          <p:cNvSpPr/>
          <p:nvPr/>
        </p:nvSpPr>
        <p:spPr>
          <a:xfrm>
            <a:off x="5357786" y="3429000"/>
            <a:ext cx="3929122"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מלבן 12"/>
          <p:cNvSpPr/>
          <p:nvPr/>
        </p:nvSpPr>
        <p:spPr>
          <a:xfrm>
            <a:off x="3500430" y="3429000"/>
            <a:ext cx="1857388" cy="3429000"/>
          </a:xfrm>
          <a:prstGeom prst="rect">
            <a:avLst/>
          </a:prstGeom>
          <a:solidFill>
            <a:schemeClr val="bg2"/>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מלבן 15"/>
          <p:cNvSpPr/>
          <p:nvPr/>
        </p:nvSpPr>
        <p:spPr>
          <a:xfrm>
            <a:off x="3714744" y="357166"/>
            <a:ext cx="1636432" cy="400110"/>
          </a:xfrm>
          <a:prstGeom prst="rect">
            <a:avLst/>
          </a:prstGeom>
          <a:noFill/>
        </p:spPr>
        <p:txBody>
          <a:bodyPr wrap="square" lIns="91440" tIns="45720" rIns="91440" bIns="45720">
            <a:spAutoFit/>
          </a:bodyPr>
          <a:lstStyle/>
          <a:p>
            <a:pPr algn="ctr"/>
            <a:endParaRPr lang="he-IL" sz="2000" b="1"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8" name="מלבן 17"/>
          <p:cNvSpPr/>
          <p:nvPr/>
        </p:nvSpPr>
        <p:spPr>
          <a:xfrm>
            <a:off x="5857885" y="3643314"/>
            <a:ext cx="3071834" cy="2554545"/>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4-من سلبيات التدوير:</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1- المحافظة على موارد وتقليل </a:t>
            </a:r>
            <a:r>
              <a:rPr lang="ar-SA" sz="2000" b="1" dirty="0" err="1"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الإستهلاك</a:t>
            </a: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 .</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2-حماية الأراضي الزراعية وأماكن رمي النفايات.</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3-تكلفة اليد العاملة.</a:t>
            </a:r>
            <a:endParaRPr lang="he-IL" sz="2000" b="1" dirty="0">
              <a:ln w="12700">
                <a:solidFill>
                  <a:schemeClr val="tx1"/>
                </a:solidFill>
                <a:prstDash val="solid"/>
              </a:ln>
              <a:effectLst>
                <a:outerShdw blurRad="41275" dist="20320" dir="1800000" algn="tl" rotWithShape="0">
                  <a:srgbClr val="000000">
                    <a:alpha val="40000"/>
                  </a:srgbClr>
                </a:outerShdw>
              </a:effectLst>
            </a:endParaRPr>
          </a:p>
        </p:txBody>
      </p:sp>
      <p:sp>
        <p:nvSpPr>
          <p:cNvPr id="19" name="מלבן 18"/>
          <p:cNvSpPr/>
          <p:nvPr/>
        </p:nvSpPr>
        <p:spPr>
          <a:xfrm>
            <a:off x="3571868" y="3441680"/>
            <a:ext cx="1714512" cy="2862322"/>
          </a:xfrm>
          <a:prstGeom prst="rect">
            <a:avLst/>
          </a:prstGeom>
          <a:noFill/>
        </p:spPr>
        <p:txBody>
          <a:bodyPr wrap="square" lIns="91440" tIns="45720" rIns="91440" bIns="45720">
            <a:spAutoFit/>
          </a:bodyPr>
          <a:lstStyle/>
          <a:p>
            <a:pPr algn="ctr"/>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5-</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التدوير هو: عدم إعادة </a:t>
            </a:r>
            <a:r>
              <a:rPr lang="ar-SA"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إستخدام</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النفايات والمخلفات وعدم إنتاج منتجات أخرى أكثر جودة من المنتج الأصلي.</a:t>
            </a: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1</a:t>
            </a: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4" action="ppaction://hlinksldjump"/>
              </a:rPr>
              <a:t>-صح</a:t>
            </a:r>
            <a:endPar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ar-SA"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hlinkClick r:id="rId5" action="ppaction://hlinksldjump"/>
              </a:rPr>
              <a:t>2-خطأ</a:t>
            </a:r>
            <a:endParaRPr lang="he-IL"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22" name="מלבן 21"/>
          <p:cNvSpPr/>
          <p:nvPr/>
        </p:nvSpPr>
        <p:spPr>
          <a:xfrm>
            <a:off x="285720" y="3500438"/>
            <a:ext cx="2829621" cy="2554545"/>
          </a:xfrm>
          <a:prstGeom prst="rect">
            <a:avLst/>
          </a:prstGeom>
          <a:noFill/>
        </p:spPr>
        <p:txBody>
          <a:bodyPr wrap="square" lIns="91440" tIns="45720" rIns="91440" bIns="45720">
            <a:spAutoFit/>
          </a:bodyPr>
          <a:lstStyle/>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6-تقليل أكبر قدر ممكن من التلوث </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البيئي هو من:</a:t>
            </a: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rPr>
              <a:t>1-إيجابيات التدوير.</a:t>
            </a: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2-سلبيات التدوير.</a:t>
            </a: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endParaRPr lang="ar-SA" sz="2000" b="1" dirty="0" smtClean="0">
              <a:ln w="12700">
                <a:solidFill>
                  <a:schemeClr val="tx1"/>
                </a:solidFill>
                <a:prstDash val="solid"/>
              </a:ln>
              <a:effectLst>
                <a:outerShdw blurRad="41275" dist="20320" dir="1800000" algn="tl" rotWithShape="0">
                  <a:srgbClr val="000000">
                    <a:alpha val="40000"/>
                  </a:srgbClr>
                </a:outerShdw>
              </a:effectLst>
            </a:endParaRPr>
          </a:p>
          <a:p>
            <a:pPr algn="ctr"/>
            <a:r>
              <a:rPr lang="ar-SA" sz="2000" b="1" dirty="0" smtClean="0">
                <a:ln w="12700">
                  <a:solidFill>
                    <a:schemeClr val="tx1"/>
                  </a:solidFill>
                  <a:prstDash val="solid"/>
                </a:ln>
                <a:effectLst>
                  <a:outerShdw blurRad="41275" dist="20320" dir="1800000" algn="tl" rotWithShape="0">
                    <a:srgbClr val="000000">
                      <a:alpha val="40000"/>
                    </a:srgbClr>
                  </a:outerShdw>
                </a:effectLst>
                <a:hlinkClick r:id="rId4" action="ppaction://hlinksldjump"/>
              </a:rPr>
              <a:t>3-معاني التدوير.</a:t>
            </a:r>
            <a:endParaRPr lang="he-IL" sz="2000" b="1" cap="all" spc="0" dirty="0">
              <a:ln w="12700">
                <a:solidFill>
                  <a:schemeClr val="tx1"/>
                </a:solidFill>
                <a:prstDash val="solid"/>
              </a:ln>
              <a:effectLst>
                <a:reflection blurRad="12700" stA="28000" endPos="45000" dist="1000" dir="5400000" sy="-100000" algn="bl" rotWithShape="0"/>
              </a:effectLst>
            </a:endParaRPr>
          </a:p>
        </p:txBody>
      </p:sp>
    </p:spTree>
  </p:cSld>
  <p:clrMapOvr>
    <a:masterClrMapping/>
  </p:clrMapOvr>
  <p:transition advClick="0">
    <p:sndAc>
      <p:stSnd>
        <p:snd r:embed="rId2" name="chimes.wav" builtIn="1"/>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xit" presetSubtype="4" fill="hold" nodeType="withEffect" nodePh="1">
                                  <p:stCondLst>
                                    <p:cond delay="0"/>
                                  </p:stCondLst>
                                  <p:endCondLst>
                                    <p:cond evt="begin" delay="0">
                                      <p:tn val="5"/>
                                    </p:cond>
                                  </p:endCondLst>
                                  <p:childTnLst>
                                    <p:anim calcmode="lin" valueType="num">
                                      <p:cBhvr additive="base">
                                        <p:cTn id="6" dur="1000"/>
                                        <p:tgtEl>
                                          <p:spTgt spid="16">
                                            <p:txEl>
                                              <p:pRg st="0" end="0"/>
                                            </p:txEl>
                                          </p:spTgt>
                                        </p:tgtEl>
                                        <p:attrNameLst>
                                          <p:attrName>ppt_x</p:attrName>
                                        </p:attrNameLst>
                                      </p:cBhvr>
                                      <p:tavLst>
                                        <p:tav tm="0">
                                          <p:val>
                                            <p:strVal val="ppt_x"/>
                                          </p:val>
                                        </p:tav>
                                        <p:tav tm="100000">
                                          <p:val>
                                            <p:strVal val="ppt_x"/>
                                          </p:val>
                                        </p:tav>
                                      </p:tavLst>
                                    </p:anim>
                                    <p:anim calcmode="lin" valueType="num">
                                      <p:cBhvr additive="base">
                                        <p:cTn id="7" dur="1000"/>
                                        <p:tgtEl>
                                          <p:spTgt spid="16">
                                            <p:txEl>
                                              <p:pRg st="0" end="0"/>
                                            </p:txEl>
                                          </p:spTgt>
                                        </p:tgtEl>
                                        <p:attrNameLst>
                                          <p:attrName>ppt_y</p:attrName>
                                        </p:attrNameLst>
                                      </p:cBhvr>
                                      <p:tavLst>
                                        <p:tav tm="0">
                                          <p:val>
                                            <p:strVal val="ppt_y"/>
                                          </p:val>
                                        </p:tav>
                                        <p:tav tm="100000">
                                          <p:val>
                                            <p:strVal val="1+ppt_h/2"/>
                                          </p:val>
                                        </p:tav>
                                      </p:tavLst>
                                    </p:anim>
                                    <p:set>
                                      <p:cBhvr>
                                        <p:cTn id="8" dur="1" fill="hold">
                                          <p:stCondLst>
                                            <p:cond delay="999"/>
                                          </p:stCondLst>
                                        </p:cTn>
                                        <p:tgtEl>
                                          <p:spTgt spid="16">
                                            <p:txEl>
                                              <p:pRg st="0" end="0"/>
                                            </p:txEl>
                                          </p:spTgt>
                                        </p:tgtEl>
                                        <p:attrNameLst>
                                          <p:attrName>style.visibility</p:attrName>
                                        </p:attrNameLst>
                                      </p:cBhvr>
                                      <p:to>
                                        <p:strVal val="hidden"/>
                                      </p:to>
                                    </p:set>
                                  </p:childTnLst>
                                </p:cTn>
                              </p:par>
                              <p:par>
                                <p:cTn id="9" presetID="2" presetClass="exit" presetSubtype="4" fill="hold" grpId="0" nodeType="withEffect">
                                  <p:stCondLst>
                                    <p:cond delay="0"/>
                                  </p:stCondLst>
                                  <p:childTnLst>
                                    <p:anim calcmode="lin" valueType="num">
                                      <p:cBhvr additive="base">
                                        <p:cTn id="10" dur="500"/>
                                        <p:tgtEl>
                                          <p:spTgt spid="18"/>
                                        </p:tgtEl>
                                        <p:attrNameLst>
                                          <p:attrName>ppt_x</p:attrName>
                                        </p:attrNameLst>
                                      </p:cBhvr>
                                      <p:tavLst>
                                        <p:tav tm="0">
                                          <p:val>
                                            <p:strVal val="ppt_x"/>
                                          </p:val>
                                        </p:tav>
                                        <p:tav tm="100000">
                                          <p:val>
                                            <p:strVal val="ppt_x"/>
                                          </p:val>
                                        </p:tav>
                                      </p:tavLst>
                                    </p:anim>
                                    <p:anim calcmode="lin" valueType="num">
                                      <p:cBhvr additive="base">
                                        <p:cTn id="11" dur="500"/>
                                        <p:tgtEl>
                                          <p:spTgt spid="18"/>
                                        </p:tgtEl>
                                        <p:attrNameLst>
                                          <p:attrName>ppt_y</p:attrName>
                                        </p:attrNameLst>
                                      </p:cBhvr>
                                      <p:tavLst>
                                        <p:tav tm="0">
                                          <p:val>
                                            <p:strVal val="ppt_y"/>
                                          </p:val>
                                        </p:tav>
                                        <p:tav tm="100000">
                                          <p:val>
                                            <p:strVal val="1+ppt_h/2"/>
                                          </p:val>
                                        </p:tav>
                                      </p:tavLst>
                                    </p:anim>
                                    <p:set>
                                      <p:cBhvr>
                                        <p:cTn id="12" dur="1" fill="hold">
                                          <p:stCondLst>
                                            <p:cond delay="499"/>
                                          </p:stCondLst>
                                        </p:cTn>
                                        <p:tgtEl>
                                          <p:spTgt spid="18"/>
                                        </p:tgtEl>
                                        <p:attrNameLst>
                                          <p:attrName>style.visibility</p:attrName>
                                        </p:attrNameLst>
                                      </p:cBhvr>
                                      <p:to>
                                        <p:strVal val="hidden"/>
                                      </p:to>
                                    </p:set>
                                  </p:childTnLst>
                                </p:cTn>
                              </p:par>
                              <p:par>
                                <p:cTn id="13" presetID="2" presetClass="exit" presetSubtype="4" fill="hold" grpId="0" nodeType="withEffect">
                                  <p:stCondLst>
                                    <p:cond delay="0"/>
                                  </p:stCondLst>
                                  <p:childTnLst>
                                    <p:anim calcmode="lin" valueType="num">
                                      <p:cBhvr additive="base">
                                        <p:cTn id="14" dur="1000"/>
                                        <p:tgtEl>
                                          <p:spTgt spid="11"/>
                                        </p:tgtEl>
                                        <p:attrNameLst>
                                          <p:attrName>ppt_x</p:attrName>
                                        </p:attrNameLst>
                                      </p:cBhvr>
                                      <p:tavLst>
                                        <p:tav tm="0">
                                          <p:val>
                                            <p:strVal val="ppt_x"/>
                                          </p:val>
                                        </p:tav>
                                        <p:tav tm="100000">
                                          <p:val>
                                            <p:strVal val="ppt_x"/>
                                          </p:val>
                                        </p:tav>
                                      </p:tavLst>
                                    </p:anim>
                                    <p:anim calcmode="lin" valueType="num">
                                      <p:cBhvr additive="base">
                                        <p:cTn id="15" dur="1000"/>
                                        <p:tgtEl>
                                          <p:spTgt spid="11"/>
                                        </p:tgtEl>
                                        <p:attrNameLst>
                                          <p:attrName>ppt_y</p:attrName>
                                        </p:attrNameLst>
                                      </p:cBhvr>
                                      <p:tavLst>
                                        <p:tav tm="0">
                                          <p:val>
                                            <p:strVal val="ppt_y"/>
                                          </p:val>
                                        </p:tav>
                                        <p:tav tm="100000">
                                          <p:val>
                                            <p:strVal val="1+ppt_h/2"/>
                                          </p:val>
                                        </p:tav>
                                      </p:tavLst>
                                    </p:anim>
                                    <p:set>
                                      <p:cBhvr>
                                        <p:cTn id="16"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p:bldLst>
  </p:timing>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482</TotalTime>
  <Words>963</Words>
  <Application>Microsoft Office PowerPoint</Application>
  <PresentationFormat>‫הצגה על המסך (4:3)</PresentationFormat>
  <Paragraphs>262</Paragraphs>
  <Slides>20</Slides>
  <Notes>1</Notes>
  <HiddenSlides>0</HiddenSlides>
  <MMClips>0</MMClips>
  <ScaleCrop>false</ScaleCrop>
  <HeadingPairs>
    <vt:vector size="4" baseType="variant">
      <vt:variant>
        <vt:lpstr>ערכת נושא</vt:lpstr>
      </vt:variant>
      <vt:variant>
        <vt:i4>1</vt:i4>
      </vt:variant>
      <vt:variant>
        <vt:lpstr>כותרות שקופיות</vt:lpstr>
      </vt:variant>
      <vt:variant>
        <vt:i4>20</vt:i4>
      </vt:variant>
    </vt:vector>
  </HeadingPairs>
  <TitlesOfParts>
    <vt:vector size="21" baseType="lpstr">
      <vt:lpstr>ערכת נושא Office</vt:lpstr>
      <vt:lpstr>لعبة بازل عن موضوع  النفايات المنزلية الصلبة</vt:lpstr>
      <vt:lpstr>تعليمات اللعبة</vt:lpstr>
      <vt:lpstr>اا</vt:lpstr>
      <vt:lpstr>اا</vt:lpstr>
      <vt:lpstr>اا</vt:lpstr>
      <vt:lpstr>اا</vt:lpstr>
      <vt:lpstr>اا</vt:lpstr>
      <vt:lpstr>اا</vt:lpstr>
      <vt:lpstr>اا</vt:lpstr>
      <vt:lpstr>اا</vt:lpstr>
      <vt:lpstr>اا</vt:lpstr>
      <vt:lpstr>اا</vt:lpstr>
      <vt:lpstr>שקופית 13</vt:lpstr>
      <vt:lpstr>שקופית 14</vt:lpstr>
      <vt:lpstr>שקופית 15</vt:lpstr>
      <vt:lpstr>שקופית 16</vt:lpstr>
      <vt:lpstr>שקופית 17</vt:lpstr>
      <vt:lpstr>لل</vt:lpstr>
      <vt:lpstr>اااا</vt:lpstr>
      <vt:lpstr>שקופית 20</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لعبة ع</dc:title>
  <dc:creator>2013</dc:creator>
  <cp:lastModifiedBy>2013</cp:lastModifiedBy>
  <cp:revision>82</cp:revision>
  <dcterms:created xsi:type="dcterms:W3CDTF">2014-01-16T21:11:05Z</dcterms:created>
  <dcterms:modified xsi:type="dcterms:W3CDTF">2014-01-18T17:02:53Z</dcterms:modified>
</cp:coreProperties>
</file>